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8" y="72"/>
      </p:cViewPr>
      <p:guideLst>
        <p:guide orient="horz" pos="290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12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62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7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4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27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473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57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31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08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21B8-2A00-43CB-BED3-8DD842B587E4}" type="datetimeFigureOut">
              <a:rPr kumimoji="1" lang="ja-JP" altLang="en-US" smtClean="0"/>
              <a:t>2023/8/18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0035-EA32-464C-B824-3EE1AA51CA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5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99352" y="102043"/>
            <a:ext cx="4946754" cy="6295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水路テグス</a:t>
            </a:r>
            <a:r>
              <a:rPr kumimoji="1" lang="ja-JP" altLang="en-US" sz="24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の設置手引き</a:t>
            </a:r>
            <a:endParaRPr kumimoji="1" lang="ja-JP" altLang="en-US" sz="24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8301" y="2075358"/>
            <a:ext cx="637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　設置できるか確認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2000"/>
            <a:r>
              <a:rPr kumimoji="1" lang="en-US" altLang="ja-JP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水路の所有者を、各市町農業振興課（八代市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33-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8751</a:t>
            </a:r>
            <a:r>
              <a:rPr kumimoji="1"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氷川町</a:t>
            </a:r>
            <a:r>
              <a:rPr kumimoji="1"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52-5854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）に確認し、所有者から設置の許可を得る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1166813" y="15397163"/>
            <a:ext cx="7543800" cy="134302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cxnSp>
        <p:nvCxnSpPr>
          <p:cNvPr id="124" name="直線コネクタ 123"/>
          <p:cNvCxnSpPr/>
          <p:nvPr/>
        </p:nvCxnSpPr>
        <p:spPr>
          <a:xfrm flipV="1">
            <a:off x="11572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 flipV="1">
            <a:off x="18335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25288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 flipV="1">
            <a:off x="32051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39004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45767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V="1">
            <a:off x="52720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H="1" flipV="1">
            <a:off x="59483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V="1">
            <a:off x="66436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1833563" y="152542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3205163" y="15263813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4586288" y="1523523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5948363" y="15263813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 flipH="1" flipV="1">
            <a:off x="73199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7329488" y="152542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 flipV="1">
            <a:off x="7996238" y="15349538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7996238" y="16711613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6643688" y="1672113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5281613" y="1668303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3900488" y="167020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2528888" y="16711613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 flipV="1">
            <a:off x="8015288" y="15340013"/>
            <a:ext cx="676275" cy="14192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 flipH="1" flipV="1">
            <a:off x="8691563" y="15320963"/>
            <a:ext cx="685800" cy="143827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8691563" y="1525428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1157288" y="16683038"/>
            <a:ext cx="0" cy="1809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187206" y="783170"/>
            <a:ext cx="637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　水路テグスの設置の目的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73050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カモは滞留場所から隣接するほ場へ歩いて侵入するため、「水路テグス」を張ることで滞留場所をなくし、カモの侵入を防ぐ。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468951" y="6617373"/>
            <a:ext cx="293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注意喚起の看板</a:t>
            </a:r>
            <a:endParaRPr kumimoji="1" lang="en-US" altLang="ja-JP" dirty="0"/>
          </a:p>
          <a:p>
            <a:r>
              <a:rPr kumimoji="1" lang="ja-JP" altLang="en-US" dirty="0"/>
              <a:t>入手先：各市町農業振興課</a:t>
            </a:r>
          </a:p>
        </p:txBody>
      </p:sp>
      <p:pic>
        <p:nvPicPr>
          <p:cNvPr id="99" name="図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26" y="5622732"/>
            <a:ext cx="2862237" cy="214667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0" name="図 99"/>
          <p:cNvPicPr>
            <a:picLocks noChangeAspect="1"/>
          </p:cNvPicPr>
          <p:nvPr/>
        </p:nvPicPr>
        <p:blipFill rotWithShape="1">
          <a:blip r:embed="rId3"/>
          <a:srcRect l="5711" t="7146" r="1978"/>
          <a:stretch/>
        </p:blipFill>
        <p:spPr>
          <a:xfrm>
            <a:off x="333531" y="3379915"/>
            <a:ext cx="3101163" cy="1881562"/>
          </a:xfrm>
          <a:prstGeom prst="rect">
            <a:avLst/>
          </a:prstGeom>
        </p:spPr>
      </p:pic>
      <p:sp>
        <p:nvSpPr>
          <p:cNvPr id="105" name="テキスト ボックス 104"/>
          <p:cNvSpPr txBox="1"/>
          <p:nvPr/>
        </p:nvSpPr>
        <p:spPr>
          <a:xfrm>
            <a:off x="3434694" y="7332367"/>
            <a:ext cx="280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設置例</a:t>
            </a:r>
            <a:endParaRPr lang="ja-JP" altLang="ja-JP" sz="1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3552765" y="3356711"/>
            <a:ext cx="2949303" cy="1950409"/>
            <a:chOff x="791353" y="2623101"/>
            <a:chExt cx="5827922" cy="4368265"/>
          </a:xfrm>
        </p:grpSpPr>
        <p:grpSp>
          <p:nvGrpSpPr>
            <p:cNvPr id="107" name="グループ化 106"/>
            <p:cNvGrpSpPr/>
            <p:nvPr/>
          </p:nvGrpSpPr>
          <p:grpSpPr>
            <a:xfrm>
              <a:off x="794819" y="2623101"/>
              <a:ext cx="5824456" cy="4368265"/>
              <a:chOff x="522940" y="2889459"/>
              <a:chExt cx="5824456" cy="4368265"/>
            </a:xfrm>
          </p:grpSpPr>
          <p:pic>
            <p:nvPicPr>
              <p:cNvPr id="166" name="図 1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40" y="2889459"/>
                <a:ext cx="5820990" cy="4368265"/>
              </a:xfrm>
              <a:prstGeom prst="rect">
                <a:avLst/>
              </a:prstGeom>
            </p:spPr>
          </p:pic>
          <p:cxnSp>
            <p:nvCxnSpPr>
              <p:cNvPr id="167" name="直線コネクタ 166"/>
              <p:cNvCxnSpPr/>
              <p:nvPr/>
            </p:nvCxnSpPr>
            <p:spPr>
              <a:xfrm flipH="1">
                <a:off x="522941" y="6192253"/>
                <a:ext cx="4466154" cy="73985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/>
              <p:cNvCxnSpPr/>
              <p:nvPr/>
            </p:nvCxnSpPr>
            <p:spPr>
              <a:xfrm flipH="1" flipV="1">
                <a:off x="888706" y="5137296"/>
                <a:ext cx="5099835" cy="19429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/>
              <p:cNvCxnSpPr/>
              <p:nvPr/>
            </p:nvCxnSpPr>
            <p:spPr>
              <a:xfrm flipH="1" flipV="1">
                <a:off x="2094559" y="4732806"/>
                <a:ext cx="3891599" cy="41266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線コネクタ 169"/>
              <p:cNvCxnSpPr/>
              <p:nvPr/>
            </p:nvCxnSpPr>
            <p:spPr>
              <a:xfrm flipH="1" flipV="1">
                <a:off x="2107611" y="4715151"/>
                <a:ext cx="4115279" cy="10888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コネクタ 170"/>
              <p:cNvCxnSpPr/>
              <p:nvPr/>
            </p:nvCxnSpPr>
            <p:spPr>
              <a:xfrm flipH="1" flipV="1">
                <a:off x="2763972" y="4546240"/>
                <a:ext cx="3458918" cy="2597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/>
              <p:cNvCxnSpPr/>
              <p:nvPr/>
            </p:nvCxnSpPr>
            <p:spPr>
              <a:xfrm flipH="1">
                <a:off x="3081804" y="4521749"/>
                <a:ext cx="3262126" cy="29563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 flipH="1" flipV="1">
                <a:off x="3081805" y="4303422"/>
                <a:ext cx="3262125" cy="15807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 flipH="1" flipV="1">
                <a:off x="3081806" y="4270420"/>
                <a:ext cx="3262124" cy="1682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 flipH="1" flipV="1">
                <a:off x="3627253" y="4085142"/>
                <a:ext cx="2716678" cy="108532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flipH="1">
                <a:off x="3790507" y="4013613"/>
                <a:ext cx="2553423" cy="61974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flipH="1" flipV="1">
                <a:off x="4109484" y="3941436"/>
                <a:ext cx="2234447" cy="50481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flipH="1">
                <a:off x="4109484" y="3920427"/>
                <a:ext cx="2234446" cy="34587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/>
              <p:cNvCxnSpPr/>
              <p:nvPr/>
            </p:nvCxnSpPr>
            <p:spPr>
              <a:xfrm flipH="1" flipV="1">
                <a:off x="4439093" y="3825244"/>
                <a:ext cx="1904839" cy="7155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/>
              <p:cNvCxnSpPr/>
              <p:nvPr/>
            </p:nvCxnSpPr>
            <p:spPr>
              <a:xfrm flipH="1">
                <a:off x="4439093" y="3794624"/>
                <a:ext cx="1908303" cy="39529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/>
              <p:cNvCxnSpPr/>
              <p:nvPr/>
            </p:nvCxnSpPr>
            <p:spPr>
              <a:xfrm flipH="1" flipV="1">
                <a:off x="4680143" y="3745927"/>
                <a:ext cx="1663787" cy="43457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/>
              <p:cNvCxnSpPr/>
              <p:nvPr/>
            </p:nvCxnSpPr>
            <p:spPr>
              <a:xfrm flipH="1" flipV="1">
                <a:off x="561866" y="6833302"/>
                <a:ext cx="3065387" cy="386663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/>
              <p:cNvCxnSpPr/>
              <p:nvPr/>
            </p:nvCxnSpPr>
            <p:spPr>
              <a:xfrm flipH="1" flipV="1">
                <a:off x="875947" y="5145470"/>
                <a:ext cx="4525437" cy="411966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/>
              <p:cNvCxnSpPr/>
              <p:nvPr/>
            </p:nvCxnSpPr>
            <p:spPr>
              <a:xfrm flipH="1">
                <a:off x="522940" y="5566611"/>
                <a:ext cx="4947418" cy="10998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フローチャート: せん孔テープ 108"/>
            <p:cNvSpPr/>
            <p:nvPr/>
          </p:nvSpPr>
          <p:spPr>
            <a:xfrm rot="5680400">
              <a:off x="4441813" y="5437367"/>
              <a:ext cx="425762" cy="14773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ローチャート: せん孔テープ 109"/>
            <p:cNvSpPr/>
            <p:nvPr/>
          </p:nvSpPr>
          <p:spPr>
            <a:xfrm rot="5680400">
              <a:off x="3889066" y="6158595"/>
              <a:ext cx="656915" cy="185493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ローチャート: せん孔テープ 110"/>
            <p:cNvSpPr/>
            <p:nvPr/>
          </p:nvSpPr>
          <p:spPr>
            <a:xfrm rot="5680400">
              <a:off x="4880000" y="4984416"/>
              <a:ext cx="331496" cy="13503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ローチャート: せん孔テープ 111"/>
            <p:cNvSpPr/>
            <p:nvPr/>
          </p:nvSpPr>
          <p:spPr>
            <a:xfrm rot="5680400">
              <a:off x="5384263" y="4644553"/>
              <a:ext cx="331496" cy="13503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ローチャート: せん孔テープ 112"/>
            <p:cNvSpPr/>
            <p:nvPr/>
          </p:nvSpPr>
          <p:spPr>
            <a:xfrm rot="5680400">
              <a:off x="5657287" y="4322296"/>
              <a:ext cx="331496" cy="13503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ローチャート: せん孔テープ 113"/>
            <p:cNvSpPr/>
            <p:nvPr/>
          </p:nvSpPr>
          <p:spPr>
            <a:xfrm rot="5680400">
              <a:off x="5988895" y="4029724"/>
              <a:ext cx="226015" cy="15538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ローチャート: せん孔テープ 114"/>
            <p:cNvSpPr/>
            <p:nvPr/>
          </p:nvSpPr>
          <p:spPr>
            <a:xfrm rot="5680400">
              <a:off x="1366457" y="5591302"/>
              <a:ext cx="547501" cy="176718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ローチャート: せん孔テープ 115"/>
            <p:cNvSpPr/>
            <p:nvPr/>
          </p:nvSpPr>
          <p:spPr>
            <a:xfrm rot="5680400">
              <a:off x="6210417" y="3814284"/>
              <a:ext cx="226015" cy="155386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ローチャート: せん孔テープ 119"/>
            <p:cNvSpPr/>
            <p:nvPr/>
          </p:nvSpPr>
          <p:spPr>
            <a:xfrm rot="5680400">
              <a:off x="2581233" y="5364633"/>
              <a:ext cx="240479" cy="153818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ローチャート: せん孔テープ 152"/>
            <p:cNvSpPr/>
            <p:nvPr/>
          </p:nvSpPr>
          <p:spPr>
            <a:xfrm rot="5680400">
              <a:off x="1982318" y="5485433"/>
              <a:ext cx="547501" cy="176718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1" name="直線コネクタ 160"/>
            <p:cNvCxnSpPr/>
            <p:nvPr/>
          </p:nvCxnSpPr>
          <p:spPr>
            <a:xfrm flipH="1" flipV="1">
              <a:off x="791353" y="5305485"/>
              <a:ext cx="4631416" cy="63984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フローチャート: せん孔テープ 161"/>
            <p:cNvSpPr/>
            <p:nvPr/>
          </p:nvSpPr>
          <p:spPr>
            <a:xfrm rot="5680400">
              <a:off x="3211896" y="4656541"/>
              <a:ext cx="331496" cy="14008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ローチャート: せん孔テープ 162"/>
            <p:cNvSpPr/>
            <p:nvPr/>
          </p:nvSpPr>
          <p:spPr>
            <a:xfrm rot="5680400">
              <a:off x="3708201" y="4100672"/>
              <a:ext cx="258745" cy="177801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ローチャート: せん孔テープ 163"/>
            <p:cNvSpPr/>
            <p:nvPr/>
          </p:nvSpPr>
          <p:spPr>
            <a:xfrm rot="5680400">
              <a:off x="4136765" y="3878161"/>
              <a:ext cx="258250" cy="132627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ローチャート: せん孔テープ 164"/>
            <p:cNvSpPr/>
            <p:nvPr/>
          </p:nvSpPr>
          <p:spPr>
            <a:xfrm rot="5680400">
              <a:off x="4486283" y="3721087"/>
              <a:ext cx="210134" cy="83481"/>
            </a:xfrm>
            <a:prstGeom prst="flowChartPunchedTap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7" name="テキスト ボックス 186"/>
          <p:cNvSpPr txBox="1"/>
          <p:nvPr/>
        </p:nvSpPr>
        <p:spPr>
          <a:xfrm>
            <a:off x="3900488" y="5351827"/>
            <a:ext cx="280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水路テグス設置</a:t>
            </a:r>
            <a:endParaRPr kumimoji="1" lang="en-US" altLang="ja-JP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683602" y="5309102"/>
            <a:ext cx="280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水路に滞留するカモ</a:t>
            </a:r>
            <a:endParaRPr kumimoji="1" lang="en-US" altLang="ja-JP" dirty="0"/>
          </a:p>
        </p:txBody>
      </p:sp>
      <p:sp>
        <p:nvSpPr>
          <p:cNvPr id="189" name="正方形/長方形 188"/>
          <p:cNvSpPr/>
          <p:nvPr/>
        </p:nvSpPr>
        <p:spPr>
          <a:xfrm>
            <a:off x="123456" y="7842929"/>
            <a:ext cx="6690990" cy="1250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八代地域農産物</a:t>
            </a:r>
            <a:r>
              <a:rPr kumimoji="1" lang="ja-JP" altLang="en-US" b="1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鳥類被害防止対策連絡協議会</a:t>
            </a:r>
            <a:endParaRPr kumimoji="1" lang="en-US" altLang="ja-JP" b="1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6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○熊本県県南広域本部農業普及・振興課、林務課　○八代市農業振興課、水産林務課　○氷川町農業振興課　○ＪＡやつしろ　○熊本県農業共済組合八代・芦北支所</a:t>
            </a:r>
            <a:endParaRPr kumimoji="1" lang="en-US" altLang="ja-JP" sz="16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490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7934" y="2282"/>
            <a:ext cx="6602132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　材料の準備</a:t>
            </a:r>
          </a:p>
          <a:p>
            <a:endParaRPr kumimoji="1"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設置方法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（１）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畦に</a:t>
            </a:r>
            <a:r>
              <a:rPr lang="en-US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U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字フック（１</a:t>
            </a:r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～２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ｍ間隔）を固定する。</a:t>
            </a:r>
            <a:endParaRPr lang="ja-JP" altLang="ja-JP" sz="16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（２）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水路に対して</a:t>
            </a:r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黄色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テグスを張る。</a:t>
            </a:r>
            <a:endParaRPr lang="en-US" altLang="ja-JP" sz="2000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（３）キラキラテープ</a:t>
            </a:r>
            <a:r>
              <a:rPr lang="ja-JP" altLang="ja-JP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（１ｍ間隔）</a:t>
            </a:r>
            <a:r>
              <a:rPr lang="ja-JP" altLang="en-US" sz="2000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をつける</a:t>
            </a:r>
            <a:r>
              <a:rPr lang="ja-JP" altLang="en-US" sz="2000" kern="100" dirty="0" smtClean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000" kern="100" dirty="0" smtClean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 smtClean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 smtClean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 smtClean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b="1" kern="100" dirty="0">
              <a:latin typeface="游明朝" panose="02020400000000000000" pitchFamily="18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b="1" kern="100" dirty="0" smtClean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５</a:t>
            </a:r>
            <a:r>
              <a:rPr lang="ja-JP" altLang="en-US" sz="2000" b="1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000" b="1" kern="100" dirty="0">
                <a:latin typeface="游明朝" panose="02020400000000000000" pitchFamily="18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注意喚起を促す看板を設置</a:t>
            </a:r>
            <a:endParaRPr lang="en-US" altLang="ja-JP" sz="16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en-US" altLang="ja-JP" sz="16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　注意すること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（１）注意喚起の看板を設置し周囲の安全対策に努める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（２）毎日見回りを実施し、安全を確認する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（３）設置期間終了後は、速やかにテグスやＵ字フックを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片付ける</a:t>
            </a:r>
            <a:endParaRPr kumimoji="1" lang="en-US" altLang="ja-JP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　鳥などがテグスに引っかかっていたら・・・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（１）市町へ連絡し、市町の指示に従うこと。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（２）現場撮影</a:t>
            </a:r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21" y="8103220"/>
            <a:ext cx="762990" cy="718769"/>
          </a:xfrm>
          <a:prstGeom prst="flowChartConnector">
            <a:avLst/>
          </a:prstGeom>
        </p:spPr>
      </p:pic>
      <p:grpSp>
        <p:nvGrpSpPr>
          <p:cNvPr id="85" name="グループ化 84"/>
          <p:cNvGrpSpPr/>
          <p:nvPr/>
        </p:nvGrpSpPr>
        <p:grpSpPr>
          <a:xfrm>
            <a:off x="179752" y="244971"/>
            <a:ext cx="6417510" cy="1261858"/>
            <a:chOff x="127510" y="3329561"/>
            <a:chExt cx="6518535" cy="1866832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127510" y="3646690"/>
              <a:ext cx="1285736" cy="1248377"/>
              <a:chOff x="644736" y="3447255"/>
              <a:chExt cx="1285736" cy="1248377"/>
            </a:xfrm>
          </p:grpSpPr>
          <p:grpSp>
            <p:nvGrpSpPr>
              <p:cNvPr id="123" name="グループ化 122"/>
              <p:cNvGrpSpPr/>
              <p:nvPr/>
            </p:nvGrpSpPr>
            <p:grpSpPr>
              <a:xfrm>
                <a:off x="1063648" y="3447255"/>
                <a:ext cx="447912" cy="919965"/>
                <a:chOff x="899410" y="3364775"/>
                <a:chExt cx="709449" cy="1380645"/>
              </a:xfrm>
            </p:grpSpPr>
            <p:sp>
              <p:nvSpPr>
                <p:cNvPr id="125" name="フローチャート: 論理積ゲート 124"/>
                <p:cNvSpPr/>
                <p:nvPr/>
              </p:nvSpPr>
              <p:spPr>
                <a:xfrm rot="16200000">
                  <a:off x="620984" y="3643201"/>
                  <a:ext cx="1266301" cy="709449"/>
                </a:xfrm>
                <a:prstGeom prst="flowChartDelay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ローチャート: 論理積ゲート 125"/>
                <p:cNvSpPr/>
                <p:nvPr/>
              </p:nvSpPr>
              <p:spPr>
                <a:xfrm rot="16200000">
                  <a:off x="622791" y="3926641"/>
                  <a:ext cx="1241995" cy="395564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4" name="テキスト ボックス 123"/>
              <p:cNvSpPr txBox="1"/>
              <p:nvPr/>
            </p:nvSpPr>
            <p:spPr>
              <a:xfrm>
                <a:off x="644736" y="4326300"/>
                <a:ext cx="12857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U</a:t>
                </a:r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字フック</a:t>
                </a: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223521" y="4519935"/>
              <a:ext cx="12987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テグス</a:t>
              </a:r>
              <a:endParaRPr kumimoji="1"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（黄色）</a:t>
              </a:r>
            </a:p>
          </p:txBody>
        </p:sp>
        <p:grpSp>
          <p:nvGrpSpPr>
            <p:cNvPr id="88" name="グループ化 87"/>
            <p:cNvGrpSpPr/>
            <p:nvPr/>
          </p:nvGrpSpPr>
          <p:grpSpPr>
            <a:xfrm>
              <a:off x="2063870" y="3492274"/>
              <a:ext cx="1147162" cy="1385062"/>
              <a:chOff x="2938929" y="3296984"/>
              <a:chExt cx="1147162" cy="1385062"/>
            </a:xfrm>
          </p:grpSpPr>
          <p:grpSp>
            <p:nvGrpSpPr>
              <p:cNvPr id="119" name="グループ化 118"/>
              <p:cNvGrpSpPr/>
              <p:nvPr/>
            </p:nvGrpSpPr>
            <p:grpSpPr>
              <a:xfrm>
                <a:off x="3079475" y="3296984"/>
                <a:ext cx="599868" cy="1034081"/>
                <a:chOff x="3101411" y="3351537"/>
                <a:chExt cx="599868" cy="1034081"/>
              </a:xfrm>
            </p:grpSpPr>
            <p:sp>
              <p:nvSpPr>
                <p:cNvPr id="121" name="フローチャート: 代替処理 120"/>
                <p:cNvSpPr/>
                <p:nvPr/>
              </p:nvSpPr>
              <p:spPr>
                <a:xfrm>
                  <a:off x="3101411" y="3351537"/>
                  <a:ext cx="599868" cy="324213"/>
                </a:xfrm>
                <a:prstGeom prst="flowChartAlternateProcess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ローチャート: 処理 121"/>
                <p:cNvSpPr/>
                <p:nvPr/>
              </p:nvSpPr>
              <p:spPr>
                <a:xfrm>
                  <a:off x="3349247" y="3663581"/>
                  <a:ext cx="154184" cy="722037"/>
                </a:xfrm>
                <a:prstGeom prst="flowChartProcess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0" name="テキスト ボックス 119"/>
              <p:cNvSpPr txBox="1"/>
              <p:nvPr/>
            </p:nvSpPr>
            <p:spPr>
              <a:xfrm>
                <a:off x="2938929" y="4312714"/>
                <a:ext cx="114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かなづち</a:t>
                </a: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3170706" y="3387032"/>
              <a:ext cx="1121376" cy="1521556"/>
              <a:chOff x="3761832" y="2811869"/>
              <a:chExt cx="976315" cy="1521556"/>
            </a:xfrm>
          </p:grpSpPr>
          <p:grpSp>
            <p:nvGrpSpPr>
              <p:cNvPr id="111" name="グループ化 110"/>
              <p:cNvGrpSpPr/>
              <p:nvPr/>
            </p:nvGrpSpPr>
            <p:grpSpPr>
              <a:xfrm>
                <a:off x="3823191" y="2811869"/>
                <a:ext cx="508738" cy="1267453"/>
                <a:chOff x="2764064" y="5169158"/>
                <a:chExt cx="873371" cy="1637450"/>
              </a:xfrm>
            </p:grpSpPr>
            <p:sp>
              <p:nvSpPr>
                <p:cNvPr id="113" name="フローチャート: 論理積ゲート 112"/>
                <p:cNvSpPr/>
                <p:nvPr/>
              </p:nvSpPr>
              <p:spPr>
                <a:xfrm>
                  <a:off x="2976691" y="5169158"/>
                  <a:ext cx="195717" cy="756685"/>
                </a:xfrm>
                <a:prstGeom prst="flowChartDelay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ローチャート: 論理積ゲート 113"/>
                <p:cNvSpPr/>
                <p:nvPr/>
              </p:nvSpPr>
              <p:spPr>
                <a:xfrm rot="9492584">
                  <a:off x="2764064" y="5221201"/>
                  <a:ext cx="178497" cy="750027"/>
                </a:xfrm>
                <a:prstGeom prst="flowChartDelay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楕円 114"/>
                <p:cNvSpPr/>
                <p:nvPr/>
              </p:nvSpPr>
              <p:spPr>
                <a:xfrm>
                  <a:off x="2804513" y="5933663"/>
                  <a:ext cx="407789" cy="8729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楕円 115"/>
                <p:cNvSpPr/>
                <p:nvPr/>
              </p:nvSpPr>
              <p:spPr>
                <a:xfrm rot="19774306">
                  <a:off x="3183293" y="5777473"/>
                  <a:ext cx="454142" cy="93937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楕円 116"/>
                <p:cNvSpPr/>
                <p:nvPr/>
              </p:nvSpPr>
              <p:spPr>
                <a:xfrm rot="19774306">
                  <a:off x="3228741" y="5938651"/>
                  <a:ext cx="311478" cy="61701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楕円 117"/>
                <p:cNvSpPr/>
                <p:nvPr/>
              </p:nvSpPr>
              <p:spPr>
                <a:xfrm>
                  <a:off x="2865013" y="6029601"/>
                  <a:ext cx="307395" cy="666759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2" name="テキスト ボックス 111"/>
              <p:cNvSpPr txBox="1"/>
              <p:nvPr/>
            </p:nvSpPr>
            <p:spPr>
              <a:xfrm>
                <a:off x="3761832" y="3959118"/>
                <a:ext cx="976315" cy="37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はさみ</a:t>
                </a:r>
              </a:p>
            </p:txBody>
          </p:sp>
        </p:grpSp>
        <p:grpSp>
          <p:nvGrpSpPr>
            <p:cNvPr id="90" name="グループ化 89"/>
            <p:cNvGrpSpPr/>
            <p:nvPr/>
          </p:nvGrpSpPr>
          <p:grpSpPr>
            <a:xfrm>
              <a:off x="3961968" y="3329561"/>
              <a:ext cx="1182695" cy="1866832"/>
              <a:chOff x="3900488" y="2850401"/>
              <a:chExt cx="1182695" cy="1866832"/>
            </a:xfrm>
          </p:grpSpPr>
          <p:grpSp>
            <p:nvGrpSpPr>
              <p:cNvPr id="107" name="グループ化 106"/>
              <p:cNvGrpSpPr/>
              <p:nvPr/>
            </p:nvGrpSpPr>
            <p:grpSpPr>
              <a:xfrm>
                <a:off x="4032060" y="2850401"/>
                <a:ext cx="625595" cy="1232038"/>
                <a:chOff x="4203562" y="2850819"/>
                <a:chExt cx="625595" cy="1232038"/>
              </a:xfrm>
            </p:grpSpPr>
            <p:sp>
              <p:nvSpPr>
                <p:cNvPr id="109" name="楕円 108"/>
                <p:cNvSpPr/>
                <p:nvPr/>
              </p:nvSpPr>
              <p:spPr>
                <a:xfrm>
                  <a:off x="4334394" y="2850819"/>
                  <a:ext cx="494763" cy="12320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楕円 109"/>
                <p:cNvSpPr/>
                <p:nvPr/>
              </p:nvSpPr>
              <p:spPr>
                <a:xfrm>
                  <a:off x="4203562" y="2850819"/>
                  <a:ext cx="494763" cy="123203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8" name="正方形/長方形 107"/>
              <p:cNvSpPr/>
              <p:nvPr/>
            </p:nvSpPr>
            <p:spPr>
              <a:xfrm>
                <a:off x="3900488" y="4070902"/>
                <a:ext cx="11826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キラキラテープ</a:t>
                </a:r>
              </a:p>
            </p:txBody>
          </p:sp>
        </p:grpSp>
        <p:grpSp>
          <p:nvGrpSpPr>
            <p:cNvPr id="91" name="グループ化 90"/>
            <p:cNvGrpSpPr/>
            <p:nvPr/>
          </p:nvGrpSpPr>
          <p:grpSpPr>
            <a:xfrm>
              <a:off x="1433677" y="3576321"/>
              <a:ext cx="399886" cy="950196"/>
              <a:chOff x="1413944" y="2802026"/>
              <a:chExt cx="357724" cy="942077"/>
            </a:xfrm>
          </p:grpSpPr>
          <p:sp>
            <p:nvSpPr>
              <p:cNvPr id="95" name="フローチャート: 代替処理 94"/>
              <p:cNvSpPr/>
              <p:nvPr/>
            </p:nvSpPr>
            <p:spPr>
              <a:xfrm>
                <a:off x="1439579" y="2802026"/>
                <a:ext cx="322646" cy="942077"/>
              </a:xfrm>
              <a:prstGeom prst="flowChartAlternate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6" name="グループ化 95"/>
              <p:cNvGrpSpPr/>
              <p:nvPr/>
            </p:nvGrpSpPr>
            <p:grpSpPr>
              <a:xfrm>
                <a:off x="1413944" y="2802026"/>
                <a:ext cx="357724" cy="771568"/>
                <a:chOff x="1557312" y="2788374"/>
                <a:chExt cx="357724" cy="771568"/>
              </a:xfrm>
            </p:grpSpPr>
            <p:grpSp>
              <p:nvGrpSpPr>
                <p:cNvPr id="97" name="グループ化 96"/>
                <p:cNvGrpSpPr/>
                <p:nvPr/>
              </p:nvGrpSpPr>
              <p:grpSpPr>
                <a:xfrm>
                  <a:off x="1559114" y="2788374"/>
                  <a:ext cx="355922" cy="771568"/>
                  <a:chOff x="1483486" y="2784138"/>
                  <a:chExt cx="355922" cy="771568"/>
                </a:xfrm>
              </p:grpSpPr>
              <p:cxnSp>
                <p:nvCxnSpPr>
                  <p:cNvPr id="100" name="直線コネクタ 99"/>
                  <p:cNvCxnSpPr/>
                  <p:nvPr/>
                </p:nvCxnSpPr>
                <p:spPr>
                  <a:xfrm>
                    <a:off x="1577896" y="2784138"/>
                    <a:ext cx="248160" cy="238113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/>
                  <p:cNvCxnSpPr/>
                  <p:nvPr/>
                </p:nvCxnSpPr>
                <p:spPr>
                  <a:xfrm>
                    <a:off x="1495425" y="3048696"/>
                    <a:ext cx="342808" cy="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/>
                  <p:cNvCxnSpPr/>
                  <p:nvPr/>
                </p:nvCxnSpPr>
                <p:spPr>
                  <a:xfrm>
                    <a:off x="1485653" y="3212475"/>
                    <a:ext cx="342808" cy="0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線コネクタ 102"/>
                  <p:cNvCxnSpPr/>
                  <p:nvPr/>
                </p:nvCxnSpPr>
                <p:spPr>
                  <a:xfrm>
                    <a:off x="1483486" y="3297745"/>
                    <a:ext cx="342808" cy="0"/>
                  </a:xfrm>
                  <a:prstGeom prst="line">
                    <a:avLst/>
                  </a:prstGeom>
                  <a:ln w="50800">
                    <a:solidFill>
                      <a:srgbClr val="FFC000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線コネクタ 103"/>
                  <p:cNvCxnSpPr/>
                  <p:nvPr/>
                </p:nvCxnSpPr>
                <p:spPr>
                  <a:xfrm>
                    <a:off x="1490462" y="3466917"/>
                    <a:ext cx="342808" cy="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線コネクタ 104"/>
                  <p:cNvCxnSpPr/>
                  <p:nvPr/>
                </p:nvCxnSpPr>
                <p:spPr>
                  <a:xfrm>
                    <a:off x="1496600" y="2966149"/>
                    <a:ext cx="342808" cy="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/>
                  <p:cNvCxnSpPr/>
                  <p:nvPr/>
                </p:nvCxnSpPr>
                <p:spPr>
                  <a:xfrm>
                    <a:off x="1483836" y="3555706"/>
                    <a:ext cx="342808" cy="0"/>
                  </a:xfrm>
                  <a:prstGeom prst="line">
                    <a:avLst/>
                  </a:prstGeom>
                  <a:ln w="50800"/>
                </p:spPr>
                <p:style>
                  <a:lnRef idx="3">
                    <a:schemeClr val="accent4"/>
                  </a:lnRef>
                  <a:fillRef idx="0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8" name="直線コネクタ 97"/>
                <p:cNvCxnSpPr/>
                <p:nvPr/>
              </p:nvCxnSpPr>
              <p:spPr>
                <a:xfrm>
                  <a:off x="1557312" y="3390899"/>
                  <a:ext cx="342808" cy="0"/>
                </a:xfrm>
                <a:prstGeom prst="line">
                  <a:avLst/>
                </a:prstGeom>
                <a:ln w="508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1563870" y="3141229"/>
                  <a:ext cx="342808" cy="0"/>
                </a:xfrm>
                <a:prstGeom prst="line">
                  <a:avLst/>
                </a:prstGeom>
                <a:ln w="50800"/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2" name="グループ化 91"/>
            <p:cNvGrpSpPr/>
            <p:nvPr/>
          </p:nvGrpSpPr>
          <p:grpSpPr>
            <a:xfrm>
              <a:off x="5022720" y="3476159"/>
              <a:ext cx="1623325" cy="1481401"/>
              <a:chOff x="5022758" y="2694316"/>
              <a:chExt cx="1623325" cy="1481401"/>
            </a:xfrm>
          </p:grpSpPr>
          <p:sp>
            <p:nvSpPr>
              <p:cNvPr id="93" name="テキスト ボックス 92"/>
              <p:cNvSpPr txBox="1"/>
              <p:nvPr/>
            </p:nvSpPr>
            <p:spPr>
              <a:xfrm>
                <a:off x="5022758" y="3806385"/>
                <a:ext cx="1623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注意喚起看板</a:t>
                </a:r>
              </a:p>
            </p:txBody>
          </p:sp>
          <p:pic>
            <p:nvPicPr>
              <p:cNvPr id="94" name="図 9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92910" y="2694316"/>
                <a:ext cx="1459111" cy="1094333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</p:grpSp>
      <p:grpSp>
        <p:nvGrpSpPr>
          <p:cNvPr id="197" name="グループ化 196"/>
          <p:cNvGrpSpPr/>
          <p:nvPr/>
        </p:nvGrpSpPr>
        <p:grpSpPr>
          <a:xfrm>
            <a:off x="179752" y="3151197"/>
            <a:ext cx="6568905" cy="2209947"/>
            <a:chOff x="119371" y="6950461"/>
            <a:chExt cx="6568905" cy="2209947"/>
          </a:xfrm>
        </p:grpSpPr>
        <p:grpSp>
          <p:nvGrpSpPr>
            <p:cNvPr id="198" name="グループ化 197"/>
            <p:cNvGrpSpPr/>
            <p:nvPr/>
          </p:nvGrpSpPr>
          <p:grpSpPr>
            <a:xfrm>
              <a:off x="119371" y="7258372"/>
              <a:ext cx="6568905" cy="1521341"/>
              <a:chOff x="241266" y="6818964"/>
              <a:chExt cx="6568905" cy="1521341"/>
            </a:xfrm>
          </p:grpSpPr>
          <p:graphicFrame>
            <p:nvGraphicFramePr>
              <p:cNvPr id="206" name="オブジェクト 2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8956497"/>
                  </p:ext>
                </p:extLst>
              </p:nvPr>
            </p:nvGraphicFramePr>
            <p:xfrm>
              <a:off x="241266" y="6818964"/>
              <a:ext cx="6568905" cy="1521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ワークシート" r:id="rId5" imgW="8924741" imgH="2067110" progId="Excel.Sheet.12">
                      <p:embed/>
                    </p:oleObj>
                  </mc:Choice>
                  <mc:Fallback>
                    <p:oleObj name="ワークシート" r:id="rId5" imgW="8924741" imgH="2067110" progId="Excel.Sheet.12">
                      <p:embed/>
                      <p:pic>
                        <p:nvPicPr>
                          <p:cNvPr id="21" name="オブジェクト 2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41266" y="6818964"/>
                            <a:ext cx="6568905" cy="152134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07" name="グループ化 206"/>
              <p:cNvGrpSpPr/>
              <p:nvPr/>
            </p:nvGrpSpPr>
            <p:grpSpPr>
              <a:xfrm>
                <a:off x="459567" y="7069235"/>
                <a:ext cx="6191853" cy="865537"/>
                <a:chOff x="419845" y="6509724"/>
                <a:chExt cx="6191853" cy="865537"/>
              </a:xfrm>
            </p:grpSpPr>
            <p:sp>
              <p:nvSpPr>
                <p:cNvPr id="208" name="フローチャート: せん孔テープ 207"/>
                <p:cNvSpPr/>
                <p:nvPr/>
              </p:nvSpPr>
              <p:spPr>
                <a:xfrm>
                  <a:off x="4731024" y="6531021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9" name="フローチャート: せん孔テープ 208"/>
                <p:cNvSpPr/>
                <p:nvPr/>
              </p:nvSpPr>
              <p:spPr>
                <a:xfrm>
                  <a:off x="3736500" y="6593908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0" name="フローチャート: せん孔テープ 209"/>
                <p:cNvSpPr/>
                <p:nvPr/>
              </p:nvSpPr>
              <p:spPr>
                <a:xfrm>
                  <a:off x="6283722" y="7206892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1" name="フローチャート: せん孔テープ 210"/>
                <p:cNvSpPr/>
                <p:nvPr/>
              </p:nvSpPr>
              <p:spPr>
                <a:xfrm>
                  <a:off x="5293069" y="7137704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フローチャート: せん孔テープ 211"/>
                <p:cNvSpPr/>
                <p:nvPr/>
              </p:nvSpPr>
              <p:spPr>
                <a:xfrm>
                  <a:off x="4248787" y="7085500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3" name="フローチャート: せん孔テープ 212"/>
                <p:cNvSpPr/>
                <p:nvPr/>
              </p:nvSpPr>
              <p:spPr>
                <a:xfrm>
                  <a:off x="3269719" y="7122708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4" name="フローチャート: せん孔テープ 213"/>
                <p:cNvSpPr/>
                <p:nvPr/>
              </p:nvSpPr>
              <p:spPr>
                <a:xfrm>
                  <a:off x="2252343" y="7075434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5" name="フローチャート: せん孔テープ 214"/>
                <p:cNvSpPr/>
                <p:nvPr/>
              </p:nvSpPr>
              <p:spPr>
                <a:xfrm>
                  <a:off x="1443692" y="7109147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6" name="フローチャート: せん孔テープ 215"/>
                <p:cNvSpPr/>
                <p:nvPr/>
              </p:nvSpPr>
              <p:spPr>
                <a:xfrm>
                  <a:off x="419845" y="7095825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7" name="フローチャート: せん孔テープ 216"/>
                <p:cNvSpPr/>
                <p:nvPr/>
              </p:nvSpPr>
              <p:spPr>
                <a:xfrm>
                  <a:off x="2703037" y="6553634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8" name="フローチャート: せん孔テープ 217"/>
                <p:cNvSpPr/>
                <p:nvPr/>
              </p:nvSpPr>
              <p:spPr>
                <a:xfrm>
                  <a:off x="1729778" y="6551755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9" name="フローチャート: せん孔テープ 218"/>
                <p:cNvSpPr/>
                <p:nvPr/>
              </p:nvSpPr>
              <p:spPr>
                <a:xfrm>
                  <a:off x="775203" y="6509724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0" name="フローチャート: せん孔テープ 219"/>
                <p:cNvSpPr/>
                <p:nvPr/>
              </p:nvSpPr>
              <p:spPr>
                <a:xfrm>
                  <a:off x="5784375" y="6542572"/>
                  <a:ext cx="327976" cy="168369"/>
                </a:xfrm>
                <a:prstGeom prst="flowChartPunchedTap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99" name="線吹き出し 1 (枠付き) 198"/>
            <p:cNvSpPr/>
            <p:nvPr/>
          </p:nvSpPr>
          <p:spPr>
            <a:xfrm>
              <a:off x="1987627" y="6991896"/>
              <a:ext cx="1922426" cy="423536"/>
            </a:xfrm>
            <a:prstGeom prst="borderCallout1">
              <a:avLst>
                <a:gd name="adj1" fmla="val 91592"/>
                <a:gd name="adj2" fmla="val 24288"/>
                <a:gd name="adj3" fmla="val 277458"/>
                <a:gd name="adj4" fmla="val 1947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キラキラテープ</a:t>
              </a:r>
            </a:p>
          </p:txBody>
        </p:sp>
        <p:grpSp>
          <p:nvGrpSpPr>
            <p:cNvPr id="200" name="グループ化 199"/>
            <p:cNvGrpSpPr/>
            <p:nvPr/>
          </p:nvGrpSpPr>
          <p:grpSpPr>
            <a:xfrm>
              <a:off x="248570" y="7702319"/>
              <a:ext cx="1413718" cy="1361872"/>
              <a:chOff x="269397" y="7367294"/>
              <a:chExt cx="1413718" cy="1361872"/>
            </a:xfrm>
          </p:grpSpPr>
          <p:sp>
            <p:nvSpPr>
              <p:cNvPr id="204" name="正方形/長方形 203"/>
              <p:cNvSpPr/>
              <p:nvPr/>
            </p:nvSpPr>
            <p:spPr>
              <a:xfrm>
                <a:off x="887566" y="7367294"/>
                <a:ext cx="138802" cy="136187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5" name="図 20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397" y="7490973"/>
                <a:ext cx="1413718" cy="1060289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  <p:sp>
          <p:nvSpPr>
            <p:cNvPr id="201" name="線吹き出し 1 (枠付き) 200"/>
            <p:cNvSpPr/>
            <p:nvPr/>
          </p:nvSpPr>
          <p:spPr>
            <a:xfrm>
              <a:off x="5352324" y="6950461"/>
              <a:ext cx="1244938" cy="374409"/>
            </a:xfrm>
            <a:prstGeom prst="borderCallout1">
              <a:avLst>
                <a:gd name="adj1" fmla="val 58624"/>
                <a:gd name="adj2" fmla="val 5158"/>
                <a:gd name="adj3" fmla="val 151181"/>
                <a:gd name="adj4" fmla="val -9482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U</a:t>
              </a:r>
              <a:r>
                <a:rPr kumimoji="1" lang="ja-JP" altLang="en-US" dirty="0">
                  <a:solidFill>
                    <a:schemeClr val="tx1"/>
                  </a:solidFill>
                </a:rPr>
                <a:t>字フック</a:t>
              </a:r>
            </a:p>
          </p:txBody>
        </p:sp>
        <p:sp>
          <p:nvSpPr>
            <p:cNvPr id="202" name="線吹き出し 1 (枠付き) 201"/>
            <p:cNvSpPr/>
            <p:nvPr/>
          </p:nvSpPr>
          <p:spPr>
            <a:xfrm>
              <a:off x="2009492" y="8678654"/>
              <a:ext cx="1922426" cy="423536"/>
            </a:xfrm>
            <a:prstGeom prst="borderCallout1">
              <a:avLst>
                <a:gd name="adj1" fmla="val 12743"/>
                <a:gd name="adj2" fmla="val 13948"/>
                <a:gd name="adj3" fmla="val -88245"/>
                <a:gd name="adj4" fmla="val -32941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</a:rPr>
                <a:t>注意喚起の看板</a:t>
              </a:r>
            </a:p>
          </p:txBody>
        </p:sp>
        <p:sp>
          <p:nvSpPr>
            <p:cNvPr id="203" name="線吹き出し 1 (枠付き) 202"/>
            <p:cNvSpPr/>
            <p:nvPr/>
          </p:nvSpPr>
          <p:spPr>
            <a:xfrm>
              <a:off x="4976828" y="8756088"/>
              <a:ext cx="1462232" cy="404320"/>
            </a:xfrm>
            <a:prstGeom prst="borderCallout1">
              <a:avLst>
                <a:gd name="adj1" fmla="val 12743"/>
                <a:gd name="adj2" fmla="val 13948"/>
                <a:gd name="adj3" fmla="val -144412"/>
                <a:gd name="adj4" fmla="val -1120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</a:rPr>
                <a:t>黄色テグス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54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326</Words>
  <Application>Microsoft Office PowerPoint</Application>
  <PresentationFormat>画面に合わせる (4:3)</PresentationFormat>
  <Paragraphs>52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ＭＳ 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ワークシート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0150130</dc:creator>
  <cp:lastModifiedBy>0150130</cp:lastModifiedBy>
  <cp:revision>43</cp:revision>
  <cp:lastPrinted>2022-12-02T05:21:45Z</cp:lastPrinted>
  <dcterms:created xsi:type="dcterms:W3CDTF">2022-06-06T02:08:04Z</dcterms:created>
  <dcterms:modified xsi:type="dcterms:W3CDTF">2023-08-18T07:04:54Z</dcterms:modified>
</cp:coreProperties>
</file>