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66FF66"/>
    <a:srgbClr val="CCFFCC"/>
    <a:srgbClr val="00FF00"/>
    <a:srgbClr val="00CC00"/>
    <a:srgbClr val="CCFF99"/>
    <a:srgbClr val="FFFF00"/>
    <a:srgbClr val="FFFF66"/>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varScale="1">
        <p:scale>
          <a:sx n="80" d="100"/>
          <a:sy n="80" d="100"/>
        </p:scale>
        <p:origin x="30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286629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312222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234260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232115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174696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69816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230022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211953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69796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1654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54FBE89-19CC-4C71-AA71-4BB235E5A470}" type="datetimeFigureOut">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390347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4FBE89-19CC-4C71-AA71-4BB235E5A470}" type="datetimeFigureOut">
              <a:rPr kumimoji="1" lang="ja-JP" altLang="en-US" smtClean="0"/>
              <a:t>2024/4/9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AE3970F-A878-4F5F-92A6-DA3094E854FF}" type="slidenum">
              <a:rPr kumimoji="1" lang="ja-JP" altLang="en-US" smtClean="0"/>
              <a:t>‹#›</a:t>
            </a:fld>
            <a:endParaRPr kumimoji="1" lang="ja-JP" altLang="en-US"/>
          </a:p>
        </p:txBody>
      </p:sp>
    </p:spTree>
    <p:extLst>
      <p:ext uri="{BB962C8B-B14F-4D97-AF65-F5344CB8AC3E}">
        <p14:creationId xmlns:p14="http://schemas.microsoft.com/office/powerpoint/2010/main" val="3890711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87028" y="240805"/>
            <a:ext cx="6535890" cy="1067999"/>
          </a:xfrm>
          <a:prstGeom prst="roundRect">
            <a:avLst>
              <a:gd name="adj" fmla="val 6141"/>
            </a:avLst>
          </a:prstGeom>
          <a:solidFill>
            <a:srgbClr val="009900"/>
          </a:solidFill>
        </p:spPr>
        <p:style>
          <a:lnRef idx="3">
            <a:schemeClr val="lt1"/>
          </a:lnRef>
          <a:fillRef idx="1">
            <a:schemeClr val="accent6"/>
          </a:fillRef>
          <a:effectRef idx="1">
            <a:schemeClr val="accent6"/>
          </a:effectRef>
          <a:fontRef idx="minor">
            <a:schemeClr val="lt1"/>
          </a:fontRef>
        </p:style>
        <p:txBody>
          <a:bodyPr rtlCol="0" anchor="t"/>
          <a:lstStyle/>
          <a:p>
            <a:pPr algn="ctr"/>
            <a:r>
              <a:rPr kumimoji="1" lang="ja-JP" altLang="en-US" sz="2000" dirty="0" smtClean="0">
                <a:latin typeface="HGP創英角ｺﾞｼｯｸUB" panose="020B0900000000000000" pitchFamily="50" charset="-128"/>
                <a:ea typeface="HGP創英角ｺﾞｼｯｸUB" panose="020B0900000000000000" pitchFamily="50" charset="-128"/>
              </a:rPr>
              <a:t>産地間競争に打ち勝つために</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r>
              <a:rPr kumimoji="1" lang="ja-JP" altLang="en-US" sz="2000" dirty="0" smtClean="0">
                <a:latin typeface="HGP創英角ｺﾞｼｯｸUB" panose="020B0900000000000000" pitchFamily="50" charset="-128"/>
                <a:ea typeface="HGP創英角ｺﾞｼｯｸUB" panose="020B0900000000000000" pitchFamily="50" charset="-128"/>
              </a:rPr>
              <a:t>園芸産地の販売力強化に向けた取組みを支援します！</a:t>
            </a:r>
            <a:endParaRPr kumimoji="1" lang="en-US" altLang="ja-JP" sz="2000" dirty="0">
              <a:latin typeface="HGP創英角ｺﾞｼｯｸUB" panose="020B0900000000000000" pitchFamily="50" charset="-128"/>
              <a:ea typeface="HGP創英角ｺﾞｼｯｸUB" panose="020B0900000000000000" pitchFamily="50" charset="-128"/>
            </a:endParaRPr>
          </a:p>
          <a:p>
            <a:pPr algn="ctr">
              <a:spcBef>
                <a:spcPts val="600"/>
              </a:spcBef>
            </a:pPr>
            <a:r>
              <a:rPr kumimoji="1" lang="ja-JP" altLang="en-US" sz="1400" dirty="0" smtClean="0">
                <a:latin typeface="BIZ UDPゴシック" panose="020B0400000000000000" pitchFamily="50" charset="-128"/>
                <a:ea typeface="BIZ UDPゴシック" panose="020B0400000000000000" pitchFamily="50" charset="-128"/>
              </a:rPr>
              <a:t>～「選ばれる園芸産地緊急支援事業」について～</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6" name="角丸四角形 5"/>
          <p:cNvSpPr/>
          <p:nvPr/>
        </p:nvSpPr>
        <p:spPr>
          <a:xfrm>
            <a:off x="84221" y="1546712"/>
            <a:ext cx="6638695" cy="3074215"/>
          </a:xfrm>
          <a:prstGeom prst="roundRect">
            <a:avLst>
              <a:gd name="adj" fmla="val 6141"/>
            </a:avLst>
          </a:prstGeom>
        </p:spPr>
        <p:style>
          <a:lnRef idx="2">
            <a:schemeClr val="dk1"/>
          </a:lnRef>
          <a:fillRef idx="1">
            <a:schemeClr val="lt1"/>
          </a:fillRef>
          <a:effectRef idx="0">
            <a:schemeClr val="dk1"/>
          </a:effectRef>
          <a:fontRef idx="minor">
            <a:schemeClr val="dk1"/>
          </a:fontRef>
        </p:style>
        <p:txBody>
          <a:bodyPr rtlCol="0" anchor="t"/>
          <a:lstStyle/>
          <a:p>
            <a:endParaRPr kumimoji="1" lang="en-US" altLang="ja-JP" sz="1200" dirty="0" smtClean="0"/>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園芸産地（野菜・果樹・花き</a:t>
            </a:r>
            <a:r>
              <a:rPr kumimoji="1" lang="ja-JP" altLang="en-US"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の部会や法人等が実施する販促活動などの取組みに必要な経費を助成します。</a:t>
            </a:r>
            <a:endParaRPr kumimoji="1" lang="en-US" altLang="ja-JP" sz="1400" dirty="0" smtClean="0">
              <a:latin typeface="メイリオ" panose="020B0604030504040204" pitchFamily="50" charset="-128"/>
              <a:ea typeface="メイリオ" panose="020B0604030504040204" pitchFamily="50" charset="-128"/>
            </a:endParaRPr>
          </a:p>
          <a:p>
            <a:pPr>
              <a:spcBef>
                <a:spcPts val="1200"/>
              </a:spcBef>
            </a:pPr>
            <a:r>
              <a:rPr kumimoji="1" lang="en-US" altLang="ja-JP" sz="1200" dirty="0" smtClean="0">
                <a:solidFill>
                  <a:schemeClr val="accent1">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1">
                    <a:lumMod val="75000"/>
                  </a:schemeClr>
                </a:solidFill>
                <a:latin typeface="メイリオ" panose="020B0604030504040204" pitchFamily="50" charset="-128"/>
                <a:ea typeface="メイリオ" panose="020B0604030504040204" pitchFamily="50" charset="-128"/>
              </a:rPr>
              <a:t>補助対象経費</a:t>
            </a:r>
            <a:r>
              <a:rPr kumimoji="1" lang="en-US" altLang="ja-JP" sz="1200" dirty="0" smtClean="0">
                <a:solidFill>
                  <a:schemeClr val="accent1">
                    <a:lumMod val="75000"/>
                  </a:schemeClr>
                </a:solidFill>
                <a:latin typeface="メイリオ" panose="020B0604030504040204" pitchFamily="50" charset="-128"/>
                <a:ea typeface="メイリオ" panose="020B0604030504040204" pitchFamily="50" charset="-128"/>
              </a:rPr>
              <a:t>】</a:t>
            </a:r>
          </a:p>
          <a:p>
            <a:pPr>
              <a:spcBef>
                <a:spcPts val="200"/>
              </a:spcBef>
            </a:pPr>
            <a:r>
              <a:rPr kumimoji="1" lang="ja-JP" altLang="en-US" sz="1100" dirty="0">
                <a:solidFill>
                  <a:schemeClr val="accent1">
                    <a:lumMod val="75000"/>
                  </a:schemeClr>
                </a:solidFill>
                <a:latin typeface="メイリオ" panose="020B0604030504040204" pitchFamily="50" charset="-128"/>
                <a:ea typeface="メイリオ" panose="020B0604030504040204" pitchFamily="50" charset="-128"/>
              </a:rPr>
              <a:t>　</a:t>
            </a:r>
            <a:r>
              <a:rPr kumimoji="1" lang="ja-JP" altLang="en-US" sz="1100" dirty="0" smtClean="0">
                <a:solidFill>
                  <a:schemeClr val="accent1">
                    <a:lumMod val="75000"/>
                  </a:schemeClr>
                </a:solidFill>
                <a:latin typeface="メイリオ" panose="020B0604030504040204" pitchFamily="50" charset="-128"/>
                <a:ea typeface="メイリオ" panose="020B0604030504040204" pitchFamily="50" charset="-128"/>
              </a:rPr>
              <a:t>・販促活動のための会場使用料、</a:t>
            </a:r>
            <a:r>
              <a:rPr kumimoji="1" lang="ja-JP" altLang="en-US" sz="1100" dirty="0">
                <a:solidFill>
                  <a:schemeClr val="accent1">
                    <a:lumMod val="75000"/>
                  </a:schemeClr>
                </a:solidFill>
                <a:latin typeface="メイリオ" panose="020B0604030504040204" pitchFamily="50" charset="-128"/>
                <a:ea typeface="メイリオ" panose="020B0604030504040204" pitchFamily="50" charset="-128"/>
              </a:rPr>
              <a:t>出展</a:t>
            </a:r>
            <a:r>
              <a:rPr kumimoji="1" lang="ja-JP" altLang="en-US" sz="1100" dirty="0" smtClean="0">
                <a:solidFill>
                  <a:schemeClr val="accent1">
                    <a:lumMod val="75000"/>
                  </a:schemeClr>
                </a:solidFill>
                <a:latin typeface="メイリオ" panose="020B0604030504040204" pitchFamily="50" charset="-128"/>
                <a:ea typeface="メイリオ" panose="020B0604030504040204" pitchFamily="50" charset="-128"/>
              </a:rPr>
              <a:t>費、通信費、旅費、機材借上げ料 等</a:t>
            </a:r>
            <a:endParaRPr kumimoji="1" lang="en-US" altLang="ja-JP" sz="1100" dirty="0" smtClean="0">
              <a:solidFill>
                <a:schemeClr val="accent1">
                  <a:lumMod val="75000"/>
                </a:schemeClr>
              </a:solidFill>
              <a:latin typeface="メイリオ" panose="020B0604030504040204" pitchFamily="50" charset="-128"/>
              <a:ea typeface="メイリオ" panose="020B0604030504040204" pitchFamily="50" charset="-128"/>
            </a:endParaRPr>
          </a:p>
          <a:p>
            <a:pPr>
              <a:spcBef>
                <a:spcPts val="200"/>
              </a:spcBef>
            </a:pPr>
            <a:r>
              <a:rPr kumimoji="1" lang="ja-JP" altLang="en-US" sz="1100" dirty="0">
                <a:solidFill>
                  <a:schemeClr val="accent1">
                    <a:lumMod val="75000"/>
                  </a:schemeClr>
                </a:solidFill>
                <a:latin typeface="メイリオ" panose="020B0604030504040204" pitchFamily="50" charset="-128"/>
                <a:ea typeface="メイリオ" panose="020B0604030504040204" pitchFamily="50" charset="-128"/>
              </a:rPr>
              <a:t>　</a:t>
            </a:r>
            <a:r>
              <a:rPr kumimoji="1" lang="ja-JP" altLang="en-US" sz="1100" dirty="0" smtClean="0">
                <a:solidFill>
                  <a:schemeClr val="accent1">
                    <a:lumMod val="75000"/>
                  </a:schemeClr>
                </a:solidFill>
                <a:latin typeface="メイリオ" panose="020B0604030504040204" pitchFamily="50" charset="-128"/>
                <a:ea typeface="メイリオ" panose="020B0604030504040204" pitchFamily="50" charset="-128"/>
              </a:rPr>
              <a:t>・</a:t>
            </a:r>
            <a:r>
              <a:rPr lang="ja-JP" altLang="ja-JP" sz="1100" dirty="0">
                <a:solidFill>
                  <a:schemeClr val="accent5"/>
                </a:solidFill>
                <a:latin typeface="メイリオ" panose="020B0604030504040204" pitchFamily="50" charset="-128"/>
                <a:ea typeface="メイリオ" panose="020B0604030504040204" pitchFamily="50" charset="-128"/>
                <a:cs typeface="Times New Roman" panose="02020603050405020304" pitchFamily="18" charset="0"/>
              </a:rPr>
              <a:t>販促活動などで活用するＰＲ資材等の</a:t>
            </a:r>
            <a:r>
              <a:rPr lang="ja-JP" altLang="ja-JP" sz="1100" dirty="0" smtClean="0">
                <a:solidFill>
                  <a:schemeClr val="accent5"/>
                </a:solidFill>
                <a:latin typeface="メイリオ" panose="020B0604030504040204" pitchFamily="50" charset="-128"/>
                <a:ea typeface="メイリオ" panose="020B0604030504040204" pitchFamily="50" charset="-128"/>
                <a:cs typeface="Times New Roman" panose="02020603050405020304" pitchFamily="18" charset="0"/>
              </a:rPr>
              <a:t>作成費</a:t>
            </a:r>
            <a:r>
              <a:rPr lang="en-US" altLang="ja-JP" sz="1100" dirty="0" smtClean="0">
                <a:solidFill>
                  <a:schemeClr val="accent5"/>
                </a:solidFill>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1100" dirty="0" smtClean="0">
                <a:solidFill>
                  <a:schemeClr val="accent1">
                    <a:lumMod val="75000"/>
                  </a:schemeClr>
                </a:solidFill>
                <a:latin typeface="メイリオ" panose="020B0604030504040204" pitchFamily="50" charset="-128"/>
                <a:ea typeface="メイリオ" panose="020B0604030504040204" pitchFamily="50" charset="-128"/>
              </a:rPr>
              <a:t>等</a:t>
            </a:r>
            <a:endParaRPr kumimoji="1" lang="en-US" altLang="ja-JP" sz="1100" dirty="0" smtClean="0">
              <a:solidFill>
                <a:schemeClr val="accent1">
                  <a:lumMod val="75000"/>
                </a:schemeClr>
              </a:solidFill>
              <a:latin typeface="メイリオ" panose="020B0604030504040204" pitchFamily="50" charset="-128"/>
              <a:ea typeface="メイリオ" panose="020B0604030504040204" pitchFamily="50" charset="-128"/>
            </a:endParaRPr>
          </a:p>
          <a:p>
            <a:pPr>
              <a:spcBef>
                <a:spcPts val="200"/>
              </a:spcBef>
            </a:pPr>
            <a:r>
              <a:rPr kumimoji="1" lang="ja-JP" altLang="en-US" sz="1100" dirty="0">
                <a:solidFill>
                  <a:schemeClr val="accent1">
                    <a:lumMod val="75000"/>
                  </a:schemeClr>
                </a:solidFill>
                <a:latin typeface="メイリオ" panose="020B0604030504040204" pitchFamily="50" charset="-128"/>
                <a:ea typeface="メイリオ" panose="020B0604030504040204" pitchFamily="50" charset="-128"/>
              </a:rPr>
              <a:t>　</a:t>
            </a:r>
            <a:r>
              <a:rPr kumimoji="1" lang="ja-JP" altLang="en-US" sz="1100" dirty="0" smtClean="0">
                <a:solidFill>
                  <a:schemeClr val="accent1">
                    <a:lumMod val="75000"/>
                  </a:schemeClr>
                </a:solidFill>
                <a:latin typeface="メイリオ" panose="020B0604030504040204" pitchFamily="50" charset="-128"/>
                <a:ea typeface="メイリオ" panose="020B0604030504040204" pitchFamily="50" charset="-128"/>
              </a:rPr>
              <a:t>・試食販売やプレゼント企画等に使用するサンプル買い上げ費 等</a:t>
            </a:r>
            <a:endParaRPr kumimoji="1" lang="en-US" altLang="ja-JP" sz="1100" dirty="0" smtClean="0">
              <a:solidFill>
                <a:schemeClr val="accent1">
                  <a:lumMod val="75000"/>
                </a:schemeClr>
              </a:solidFill>
              <a:latin typeface="メイリオ" panose="020B0604030504040204" pitchFamily="50" charset="-128"/>
              <a:ea typeface="メイリオ" panose="020B0604030504040204" pitchFamily="50" charset="-128"/>
            </a:endParaRPr>
          </a:p>
          <a:p>
            <a:pPr>
              <a:spcBef>
                <a:spcPts val="600"/>
              </a:spcBef>
            </a:pPr>
            <a:r>
              <a:rPr kumimoji="1" lang="en-US" altLang="ja-JP" sz="1200" dirty="0" smtClean="0">
                <a:solidFill>
                  <a:srgbClr val="FF0000"/>
                </a:solidFill>
                <a:latin typeface="メイリオ" panose="020B0604030504040204" pitchFamily="50" charset="-128"/>
                <a:ea typeface="メイリオ" panose="020B0604030504040204" pitchFamily="50" charset="-128"/>
              </a:rPr>
              <a:t>【</a:t>
            </a:r>
            <a:r>
              <a:rPr kumimoji="1" lang="ja-JP" altLang="en-US" sz="1200" dirty="0" smtClean="0">
                <a:solidFill>
                  <a:srgbClr val="FF0000"/>
                </a:solidFill>
                <a:latin typeface="メイリオ" panose="020B0604030504040204" pitchFamily="50" charset="-128"/>
                <a:ea typeface="メイリオ" panose="020B0604030504040204" pitchFamily="50" charset="-128"/>
              </a:rPr>
              <a:t>補助対象にならないもの</a:t>
            </a:r>
            <a:r>
              <a:rPr kumimoji="1" lang="en-US" altLang="ja-JP" sz="1200" dirty="0" smtClean="0">
                <a:solidFill>
                  <a:srgbClr val="FF0000"/>
                </a:solidFill>
                <a:latin typeface="メイリオ" panose="020B0604030504040204" pitchFamily="50" charset="-128"/>
                <a:ea typeface="メイリオ" panose="020B0604030504040204" pitchFamily="50" charset="-128"/>
              </a:rPr>
              <a:t>】</a:t>
            </a:r>
          </a:p>
          <a:p>
            <a:r>
              <a:rPr kumimoji="1" lang="ja-JP" altLang="en-US" sz="1100" dirty="0" smtClean="0">
                <a:solidFill>
                  <a:srgbClr val="FF0000"/>
                </a:solidFill>
                <a:latin typeface="メイリオ" panose="020B0604030504040204" pitchFamily="50" charset="-128"/>
                <a:ea typeface="メイリオ" panose="020B0604030504040204" pitchFamily="50" charset="-128"/>
              </a:rPr>
              <a:t>　</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ja-JP" altLang="en-US" sz="1100" dirty="0" smtClean="0">
                <a:solidFill>
                  <a:srgbClr val="FF0000"/>
                </a:solidFill>
                <a:latin typeface="メイリオ" panose="020B0604030504040204" pitchFamily="50" charset="-128"/>
                <a:ea typeface="メイリオ" panose="020B0604030504040204" pitchFamily="50" charset="-128"/>
              </a:rPr>
              <a:t>商談に伴う接待費や、会食費等は対象となりません。</a:t>
            </a:r>
            <a:endParaRPr kumimoji="1" lang="en-US" altLang="ja-JP" sz="1100" dirty="0" smtClean="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en-US" altLang="ja-JP" sz="1200" dirty="0" smtClean="0">
                <a:solidFill>
                  <a:srgbClr val="00B050"/>
                </a:solidFill>
                <a:latin typeface="メイリオ" panose="020B0604030504040204" pitchFamily="50" charset="-128"/>
                <a:ea typeface="メイリオ" panose="020B0604030504040204" pitchFamily="50" charset="-128"/>
              </a:rPr>
              <a:t>【</a:t>
            </a:r>
            <a:r>
              <a:rPr kumimoji="1" lang="ja-JP" altLang="en-US" sz="1200" dirty="0" smtClean="0">
                <a:solidFill>
                  <a:srgbClr val="00B050"/>
                </a:solidFill>
                <a:latin typeface="メイリオ" panose="020B0604030504040204" pitchFamily="50" charset="-128"/>
                <a:ea typeface="メイリオ" panose="020B0604030504040204" pitchFamily="50" charset="-128"/>
              </a:rPr>
              <a:t>昨年度活用事例</a:t>
            </a:r>
            <a:r>
              <a:rPr kumimoji="1" lang="en-US" altLang="ja-JP" sz="1200" dirty="0" smtClean="0">
                <a:solidFill>
                  <a:srgbClr val="00B050"/>
                </a:solidFill>
                <a:latin typeface="メイリオ" panose="020B0604030504040204" pitchFamily="50" charset="-128"/>
                <a:ea typeface="メイリオ" panose="020B0604030504040204" pitchFamily="50" charset="-128"/>
              </a:rPr>
              <a:t>】</a:t>
            </a:r>
          </a:p>
          <a:p>
            <a:r>
              <a:rPr kumimoji="1" lang="ja-JP" altLang="en-US" sz="1100" dirty="0" smtClean="0">
                <a:solidFill>
                  <a:srgbClr val="00B050"/>
                </a:solidFill>
                <a:latin typeface="メイリオ" panose="020B0604030504040204" pitchFamily="50" charset="-128"/>
                <a:ea typeface="メイリオ" panose="020B0604030504040204" pitchFamily="50" charset="-128"/>
              </a:rPr>
              <a:t>　・「物流の</a:t>
            </a:r>
            <a:r>
              <a:rPr kumimoji="1" lang="en-US" altLang="ja-JP" sz="1100" dirty="0" smtClean="0">
                <a:solidFill>
                  <a:srgbClr val="00B050"/>
                </a:solidFill>
                <a:latin typeface="メイリオ" panose="020B0604030504040204" pitchFamily="50" charset="-128"/>
                <a:ea typeface="メイリオ" panose="020B0604030504040204" pitchFamily="50" charset="-128"/>
              </a:rPr>
              <a:t>2024</a:t>
            </a:r>
            <a:r>
              <a:rPr kumimoji="1" lang="ja-JP" altLang="en-US" sz="1100" dirty="0" smtClean="0">
                <a:solidFill>
                  <a:srgbClr val="00B050"/>
                </a:solidFill>
                <a:latin typeface="メイリオ" panose="020B0604030504040204" pitchFamily="50" charset="-128"/>
                <a:ea typeface="メイリオ" panose="020B0604030504040204" pitchFamily="50" charset="-128"/>
              </a:rPr>
              <a:t>年問題」への対応として、近場の市場の新規開拓に係る商談経費</a:t>
            </a:r>
            <a:endParaRPr kumimoji="1" lang="en-US" altLang="ja-JP" sz="1100" dirty="0" smtClean="0">
              <a:solidFill>
                <a:srgbClr val="00B050"/>
              </a:solidFill>
              <a:latin typeface="メイリオ" panose="020B0604030504040204" pitchFamily="50" charset="-128"/>
              <a:ea typeface="メイリオ" panose="020B0604030504040204" pitchFamily="50" charset="-128"/>
            </a:endParaRPr>
          </a:p>
          <a:p>
            <a:r>
              <a:rPr kumimoji="1" lang="ja-JP" altLang="en-US" sz="1100" dirty="0">
                <a:solidFill>
                  <a:srgbClr val="00B050"/>
                </a:solidFill>
                <a:latin typeface="メイリオ" panose="020B0604030504040204" pitchFamily="50" charset="-128"/>
                <a:ea typeface="メイリオ" panose="020B0604030504040204" pitchFamily="50" charset="-128"/>
              </a:rPr>
              <a:t>　</a:t>
            </a:r>
            <a:r>
              <a:rPr kumimoji="1" lang="ja-JP" altLang="en-US" sz="1100" dirty="0" smtClean="0">
                <a:solidFill>
                  <a:srgbClr val="00B050"/>
                </a:solidFill>
                <a:latin typeface="メイリオ" panose="020B0604030504040204" pitchFamily="50" charset="-128"/>
                <a:ea typeface="メイリオ" panose="020B0604030504040204" pitchFamily="50" charset="-128"/>
              </a:rPr>
              <a:t>・学校給食への農産物のサンプル提供に係る経費</a:t>
            </a:r>
            <a:endParaRPr kumimoji="1" lang="en-US" altLang="ja-JP" sz="1100" dirty="0" smtClean="0">
              <a:solidFill>
                <a:srgbClr val="00B050"/>
              </a:solidFill>
              <a:latin typeface="メイリオ" panose="020B0604030504040204" pitchFamily="50" charset="-128"/>
              <a:ea typeface="メイリオ" panose="020B0604030504040204" pitchFamily="50" charset="-128"/>
            </a:endParaRPr>
          </a:p>
          <a:p>
            <a:r>
              <a:rPr kumimoji="1" lang="ja-JP" altLang="en-US" sz="1100" dirty="0">
                <a:solidFill>
                  <a:srgbClr val="00B050"/>
                </a:solidFill>
                <a:latin typeface="メイリオ" panose="020B0604030504040204" pitchFamily="50" charset="-128"/>
                <a:ea typeface="メイリオ" panose="020B0604030504040204" pitchFamily="50" charset="-128"/>
              </a:rPr>
              <a:t>　</a:t>
            </a:r>
            <a:r>
              <a:rPr kumimoji="1" lang="ja-JP" altLang="en-US" sz="1100" dirty="0" smtClean="0">
                <a:solidFill>
                  <a:srgbClr val="00B050"/>
                </a:solidFill>
                <a:latin typeface="メイリオ" panose="020B0604030504040204" pitchFamily="50" charset="-128"/>
                <a:ea typeface="メイリオ" panose="020B0604030504040204" pitchFamily="50" charset="-128"/>
              </a:rPr>
              <a:t>・販路拡大に向けた海外のマーケティング調査に</a:t>
            </a:r>
            <a:r>
              <a:rPr kumimoji="1" lang="ja-JP" altLang="en-US" sz="1100" smtClean="0">
                <a:solidFill>
                  <a:srgbClr val="00B050"/>
                </a:solidFill>
                <a:latin typeface="メイリオ" panose="020B0604030504040204" pitchFamily="50" charset="-128"/>
                <a:ea typeface="メイリオ" panose="020B0604030504040204" pitchFamily="50" charset="-128"/>
              </a:rPr>
              <a:t>係る</a:t>
            </a:r>
            <a:r>
              <a:rPr kumimoji="1" lang="ja-JP" altLang="en-US" sz="1100" smtClean="0">
                <a:solidFill>
                  <a:srgbClr val="00B050"/>
                </a:solidFill>
                <a:latin typeface="メイリオ" panose="020B0604030504040204" pitchFamily="50" charset="-128"/>
                <a:ea typeface="メイリオ" panose="020B0604030504040204" pitchFamily="50" charset="-128"/>
              </a:rPr>
              <a:t>経費　など</a:t>
            </a:r>
            <a:endParaRPr kumimoji="1" lang="en-US" altLang="ja-JP" sz="1100" dirty="0" smtClean="0">
              <a:solidFill>
                <a:srgbClr val="00B050"/>
              </a:solidFill>
              <a:latin typeface="メイリオ" panose="020B0604030504040204" pitchFamily="50" charset="-128"/>
              <a:ea typeface="メイリオ" panose="020B0604030504040204" pitchFamily="50" charset="-128"/>
            </a:endParaRPr>
          </a:p>
        </p:txBody>
      </p:sp>
      <p:sp>
        <p:nvSpPr>
          <p:cNvPr id="9" name="楕円 8"/>
          <p:cNvSpPr/>
          <p:nvPr/>
        </p:nvSpPr>
        <p:spPr>
          <a:xfrm>
            <a:off x="374068" y="1360540"/>
            <a:ext cx="2407364" cy="372343"/>
          </a:xfrm>
          <a:prstGeom prst="ellipse">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事業の内容</a:t>
            </a:r>
            <a:endParaRPr kumimoji="1" lang="ja-JP" altLang="en-US"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sp>
        <p:nvSpPr>
          <p:cNvPr id="7" name="角丸四角形 6"/>
          <p:cNvSpPr/>
          <p:nvPr/>
        </p:nvSpPr>
        <p:spPr>
          <a:xfrm>
            <a:off x="105009" y="8103501"/>
            <a:ext cx="6638694" cy="1083353"/>
          </a:xfrm>
          <a:prstGeom prst="roundRect">
            <a:avLst>
              <a:gd name="adj" fmla="val 6141"/>
            </a:avLst>
          </a:prstGeom>
        </p:spPr>
        <p:style>
          <a:lnRef idx="2">
            <a:schemeClr val="dk1"/>
          </a:lnRef>
          <a:fillRef idx="1">
            <a:schemeClr val="lt1"/>
          </a:fillRef>
          <a:effectRef idx="0">
            <a:schemeClr val="dk1"/>
          </a:effectRef>
          <a:fontRef idx="minor">
            <a:schemeClr val="dk1"/>
          </a:fontRef>
        </p:style>
        <p:txBody>
          <a:bodyPr rtlCol="0" anchor="t"/>
          <a:lstStyle/>
          <a:p>
            <a:endParaRPr kumimoji="1" lang="en-US" altLang="ja-JP" sz="1400" dirty="0" smtClean="0"/>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補助対象経費の</a:t>
            </a:r>
            <a:r>
              <a:rPr kumimoji="1" lang="ja-JP" altLang="en-US" sz="1400" u="sng" dirty="0" smtClean="0">
                <a:latin typeface="メイリオ" panose="020B0604030504040204" pitchFamily="50" charset="-128"/>
                <a:ea typeface="メイリオ" panose="020B0604030504040204" pitchFamily="50" charset="-128"/>
              </a:rPr>
              <a:t>１</a:t>
            </a:r>
            <a:r>
              <a:rPr kumimoji="1" lang="en-US" altLang="ja-JP" sz="1400" u="sng" dirty="0" smtClean="0">
                <a:latin typeface="メイリオ" panose="020B0604030504040204" pitchFamily="50" charset="-128"/>
                <a:ea typeface="メイリオ" panose="020B0604030504040204" pitchFamily="50" charset="-128"/>
              </a:rPr>
              <a:t>/</a:t>
            </a:r>
            <a:r>
              <a:rPr kumimoji="1" lang="ja-JP" altLang="en-US" sz="1400" u="sng" dirty="0" smtClean="0">
                <a:latin typeface="メイリオ" panose="020B0604030504040204" pitchFamily="50" charset="-128"/>
                <a:ea typeface="メイリオ" panose="020B0604030504040204" pitchFamily="50" charset="-128"/>
              </a:rPr>
              <a:t>２以内</a:t>
            </a:r>
            <a:endParaRPr kumimoji="1" lang="en-US" altLang="ja-JP" sz="1400" u="sng" dirty="0" smtClean="0">
              <a:latin typeface="メイリオ" panose="020B0604030504040204" pitchFamily="50" charset="-128"/>
              <a:ea typeface="メイリオ" panose="020B0604030504040204" pitchFamily="50" charset="-128"/>
            </a:endParaRPr>
          </a:p>
          <a:p>
            <a:pPr marL="432000">
              <a:spcBef>
                <a:spcPts val="600"/>
              </a:spcBef>
            </a:pPr>
            <a:r>
              <a:rPr kumimoji="1" lang="ja-JP" altLang="en-US" sz="1100" dirty="0" smtClean="0">
                <a:latin typeface="メイリオ" panose="020B0604030504040204" pitchFamily="50" charset="-128"/>
                <a:ea typeface="メイリオ" panose="020B0604030504040204" pitchFamily="50" charset="-128"/>
              </a:rPr>
              <a:t>受給できる補助金額の上限は、</a:t>
            </a:r>
            <a:r>
              <a:rPr kumimoji="1" lang="ja-JP" altLang="en-US" sz="1100" u="sng" dirty="0" smtClean="0">
                <a:solidFill>
                  <a:srgbClr val="FF0000"/>
                </a:solidFill>
                <a:latin typeface="メイリオ" panose="020B0604030504040204" pitchFamily="50" charset="-128"/>
                <a:ea typeface="メイリオ" panose="020B0604030504040204" pitchFamily="50" charset="-128"/>
              </a:rPr>
              <a:t>３万円</a:t>
            </a:r>
            <a:r>
              <a:rPr kumimoji="1" lang="en-US" altLang="ja-JP" sz="1100" u="sng" dirty="0" smtClean="0">
                <a:solidFill>
                  <a:srgbClr val="FF0000"/>
                </a:solidFill>
                <a:latin typeface="メイリオ" panose="020B0604030504040204" pitchFamily="50" charset="-128"/>
                <a:ea typeface="メイリオ" panose="020B0604030504040204" pitchFamily="50" charset="-128"/>
              </a:rPr>
              <a:t>/</a:t>
            </a:r>
            <a:r>
              <a:rPr kumimoji="1" lang="ja-JP" altLang="en-US" sz="1100" u="sng" dirty="0" smtClean="0">
                <a:solidFill>
                  <a:srgbClr val="FF0000"/>
                </a:solidFill>
                <a:latin typeface="メイリオ" panose="020B0604030504040204" pitchFamily="50" charset="-128"/>
                <a:ea typeface="メイリオ" panose="020B0604030504040204" pitchFamily="50" charset="-128"/>
              </a:rPr>
              <a:t>人</a:t>
            </a:r>
            <a:r>
              <a:rPr kumimoji="1" lang="en-US" altLang="ja-JP" sz="1100" u="sng" dirty="0" smtClean="0">
                <a:solidFill>
                  <a:srgbClr val="FF0000"/>
                </a:solidFill>
                <a:latin typeface="メイリオ" panose="020B0604030504040204" pitchFamily="50" charset="-128"/>
                <a:ea typeface="メイリオ" panose="020B0604030504040204" pitchFamily="50" charset="-128"/>
              </a:rPr>
              <a:t>×</a:t>
            </a:r>
            <a:r>
              <a:rPr kumimoji="1" lang="ja-JP" altLang="en-US" sz="1100" u="sng" dirty="0" smtClean="0">
                <a:solidFill>
                  <a:srgbClr val="FF0000"/>
                </a:solidFill>
                <a:latin typeface="メイリオ" panose="020B0604030504040204" pitchFamily="50" charset="-128"/>
                <a:ea typeface="メイリオ" panose="020B0604030504040204" pitchFamily="50" charset="-128"/>
              </a:rPr>
              <a:t>事業主体の構成員数</a:t>
            </a:r>
            <a:r>
              <a:rPr kumimoji="1" lang="ja-JP" altLang="en-US" sz="1100" dirty="0" smtClean="0">
                <a:solidFill>
                  <a:schemeClr val="tx1"/>
                </a:solidFill>
                <a:latin typeface="メイリオ" panose="020B0604030504040204" pitchFamily="50" charset="-128"/>
                <a:ea typeface="メイリオ" panose="020B0604030504040204" pitchFamily="50" charset="-128"/>
              </a:rPr>
              <a:t>となります。</a:t>
            </a:r>
            <a:endParaRPr kumimoji="1" lang="en-US" altLang="ja-JP" sz="1100" dirty="0" smtClean="0">
              <a:solidFill>
                <a:schemeClr val="tx1"/>
              </a:solidFill>
              <a:latin typeface="メイリオ" panose="020B0604030504040204" pitchFamily="50" charset="-128"/>
              <a:ea typeface="メイリオ" panose="020B0604030504040204" pitchFamily="50" charset="-128"/>
            </a:endParaRPr>
          </a:p>
          <a:p>
            <a:pPr marL="432000"/>
            <a:r>
              <a:rPr kumimoji="1" lang="ja-JP" altLang="en-US" sz="1100" dirty="0">
                <a:latin typeface="メイリオ" panose="020B0604030504040204" pitchFamily="50" charset="-128"/>
                <a:ea typeface="メイリオ" panose="020B0604030504040204" pitchFamily="50" charset="-128"/>
              </a:rPr>
              <a:t>ただし</a:t>
            </a:r>
            <a:r>
              <a:rPr kumimoji="1" lang="ja-JP" altLang="en-US" sz="1100" u="sng" dirty="0" smtClean="0">
                <a:solidFill>
                  <a:srgbClr val="FF0000"/>
                </a:solidFill>
                <a:latin typeface="メイリオ" panose="020B0604030504040204" pitchFamily="50" charset="-128"/>
                <a:ea typeface="メイリオ" panose="020B0604030504040204" pitchFamily="50" charset="-128"/>
              </a:rPr>
              <a:t>１事業主体あたり４５０万円まで</a:t>
            </a:r>
            <a:r>
              <a:rPr kumimoji="1" lang="ja-JP" altLang="en-US" sz="1100" dirty="0" smtClean="0">
                <a:latin typeface="メイリオ" panose="020B0604030504040204" pitchFamily="50" charset="-128"/>
                <a:ea typeface="メイリオ" panose="020B0604030504040204" pitchFamily="50" charset="-128"/>
              </a:rPr>
              <a:t>です。</a:t>
            </a:r>
            <a:endParaRPr kumimoji="1" lang="en-US" altLang="ja-JP" sz="1100" dirty="0" smtClean="0">
              <a:latin typeface="メイリオ" panose="020B0604030504040204" pitchFamily="50" charset="-128"/>
              <a:ea typeface="メイリオ" panose="020B0604030504040204" pitchFamily="50" charset="-128"/>
            </a:endParaRPr>
          </a:p>
        </p:txBody>
      </p:sp>
      <p:sp>
        <p:nvSpPr>
          <p:cNvPr id="14" name="角丸四角形 13"/>
          <p:cNvSpPr/>
          <p:nvPr/>
        </p:nvSpPr>
        <p:spPr>
          <a:xfrm>
            <a:off x="84220" y="4858835"/>
            <a:ext cx="6638696" cy="1947747"/>
          </a:xfrm>
          <a:prstGeom prst="roundRect">
            <a:avLst>
              <a:gd name="adj" fmla="val 6141"/>
            </a:avLst>
          </a:prstGeom>
        </p:spPr>
        <p:style>
          <a:lnRef idx="2">
            <a:schemeClr val="dk1"/>
          </a:lnRef>
          <a:fillRef idx="1">
            <a:schemeClr val="lt1"/>
          </a:fillRef>
          <a:effectRef idx="0">
            <a:schemeClr val="dk1"/>
          </a:effectRef>
          <a:fontRef idx="minor">
            <a:schemeClr val="dk1"/>
          </a:fontRef>
        </p:style>
        <p:txBody>
          <a:bodyPr rtlCol="0" anchor="t"/>
          <a:lstStyle/>
          <a:p>
            <a:endParaRPr kumimoji="1" lang="en-US" altLang="ja-JP" sz="1400" dirty="0" smtClean="0"/>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rPr>
              <a:t>農業者の組織する団体等</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dirty="0" smtClean="0">
                <a:solidFill>
                  <a:srgbClr val="FF0000"/>
                </a:solidFill>
                <a:latin typeface="メイリオ" panose="020B0604030504040204" pitchFamily="50" charset="-128"/>
                <a:ea typeface="メイリオ" panose="020B0604030504040204" pitchFamily="50" charset="-128"/>
              </a:rPr>
              <a:t>　</a:t>
            </a:r>
            <a:r>
              <a:rPr kumimoji="1" lang="ja-JP" altLang="en-US" sz="1200" dirty="0" smtClean="0">
                <a:solidFill>
                  <a:srgbClr val="0070C0"/>
                </a:solidFill>
                <a:latin typeface="メイリオ" panose="020B0604030504040204" pitchFamily="50" charset="-128"/>
                <a:ea typeface="メイリオ" panose="020B0604030504040204" pitchFamily="50" charset="-128"/>
              </a:rPr>
              <a:t> </a:t>
            </a:r>
            <a:r>
              <a:rPr kumimoji="1" lang="en-US" altLang="ja-JP" sz="1200" dirty="0" smtClean="0">
                <a:solidFill>
                  <a:srgbClr val="FF0000"/>
                </a:solidFill>
                <a:latin typeface="メイリオ" panose="020B0604030504040204" pitchFamily="50" charset="-128"/>
                <a:ea typeface="メイリオ" panose="020B0604030504040204" pitchFamily="50" charset="-128"/>
              </a:rPr>
              <a:t>※</a:t>
            </a:r>
            <a:r>
              <a:rPr kumimoji="1" lang="ja-JP" altLang="en-US" sz="1200" dirty="0" smtClean="0">
                <a:solidFill>
                  <a:srgbClr val="FF0000"/>
                </a:solidFill>
                <a:latin typeface="メイリオ" panose="020B0604030504040204" pitchFamily="50" charset="-128"/>
                <a:ea typeface="メイリオ" panose="020B0604030504040204" pitchFamily="50" charset="-128"/>
              </a:rPr>
              <a:t>以下の要件を満たしている事が必要です。</a:t>
            </a:r>
            <a:endParaRPr kumimoji="1" lang="en-US" altLang="ja-JP" sz="1200" dirty="0" smtClean="0">
              <a:solidFill>
                <a:srgbClr val="FF0000"/>
              </a:solidFill>
              <a:latin typeface="メイリオ" panose="020B0604030504040204" pitchFamily="50" charset="-128"/>
              <a:ea typeface="メイリオ" panose="020B0604030504040204" pitchFamily="50" charset="-128"/>
            </a:endParaRPr>
          </a:p>
          <a:p>
            <a:pPr>
              <a:spcBef>
                <a:spcPts val="300"/>
              </a:spcBef>
            </a:pP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　</a:t>
            </a:r>
            <a:r>
              <a:rPr kumimoji="1" lang="ja-JP" altLang="en-US" sz="1200" dirty="0" smtClean="0">
                <a:solidFill>
                  <a:schemeClr val="accent1">
                    <a:lumMod val="75000"/>
                  </a:schemeClr>
                </a:solidFill>
                <a:latin typeface="メイリオ" panose="020B0604030504040204" pitchFamily="50" charset="-128"/>
                <a:ea typeface="メイリオ" panose="020B0604030504040204" pitchFamily="50" charset="-128"/>
              </a:rPr>
              <a:t>○</a:t>
            </a:r>
            <a:r>
              <a:rPr kumimoji="1" lang="en-US" altLang="ja-JP" sz="1200" dirty="0" smtClean="0">
                <a:solidFill>
                  <a:schemeClr val="accent1">
                    <a:lumMod val="75000"/>
                  </a:schemeClr>
                </a:solidFill>
                <a:latin typeface="メイリオ" panose="020B0604030504040204" pitchFamily="50" charset="-128"/>
                <a:ea typeface="メイリオ" panose="020B0604030504040204" pitchFamily="50" charset="-128"/>
              </a:rPr>
              <a:t>JA</a:t>
            </a:r>
            <a:r>
              <a:rPr kumimoji="1" lang="ja-JP" altLang="en-US" sz="1200" dirty="0" smtClean="0">
                <a:solidFill>
                  <a:schemeClr val="accent1">
                    <a:lumMod val="75000"/>
                  </a:schemeClr>
                </a:solidFill>
                <a:latin typeface="メイリオ" panose="020B0604030504040204" pitchFamily="50" charset="-128"/>
                <a:ea typeface="メイリオ" panose="020B0604030504040204" pitchFamily="50" charset="-128"/>
              </a:rPr>
              <a:t>の生産部会等の場合</a:t>
            </a:r>
            <a:endParaRPr kumimoji="1" lang="en-US" altLang="ja-JP" sz="1200" dirty="0" smtClean="0">
              <a:solidFill>
                <a:schemeClr val="accent1">
                  <a:lumMod val="75000"/>
                </a:schemeClr>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・構成員３戸以上</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・規約を設けている（代表者および会計責任者の定めがあること）</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・共同出荷（販売代金の共同計算）を行っている</a:t>
            </a:r>
            <a:endParaRPr kumimoji="1" lang="en-US" altLang="ja-JP" sz="1100" dirty="0" smtClean="0">
              <a:latin typeface="メイリオ" panose="020B0604030504040204" pitchFamily="50" charset="-128"/>
              <a:ea typeface="メイリオ" panose="020B0604030504040204" pitchFamily="50" charset="-128"/>
            </a:endParaRPr>
          </a:p>
          <a:p>
            <a:pPr>
              <a:spcBef>
                <a:spcPts val="600"/>
              </a:spcBef>
            </a:pPr>
            <a:r>
              <a:rPr kumimoji="1" lang="ja-JP" altLang="en-US" sz="1200" dirty="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　</a:t>
            </a:r>
            <a:r>
              <a:rPr kumimoji="1" lang="ja-JP" altLang="en-US" sz="1200" dirty="0" smtClean="0">
                <a:solidFill>
                  <a:schemeClr val="accent1">
                    <a:lumMod val="75000"/>
                  </a:schemeClr>
                </a:solidFill>
                <a:latin typeface="メイリオ" panose="020B0604030504040204" pitchFamily="50" charset="-128"/>
                <a:ea typeface="メイリオ" panose="020B0604030504040204" pitchFamily="50" charset="-128"/>
              </a:rPr>
              <a:t>○農地所有適格法人等の場合</a:t>
            </a:r>
            <a:endParaRPr kumimoji="1" lang="en-US" altLang="ja-JP" sz="1200" dirty="0" smtClean="0">
              <a:solidFill>
                <a:schemeClr val="accent1">
                  <a:lumMod val="75000"/>
                </a:schemeClr>
              </a:solidFill>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ja-JP" altLang="en-US" sz="1100" dirty="0" smtClean="0">
                <a:latin typeface="メイリオ" panose="020B0604030504040204" pitchFamily="50" charset="-128"/>
                <a:ea typeface="メイリオ" panose="020B0604030504040204" pitchFamily="50" charset="-128"/>
              </a:rPr>
              <a:t>　　・農作業に直接１５０日以上従事する正社員が３名以上</a:t>
            </a:r>
            <a:r>
              <a:rPr kumimoji="1" lang="ja-JP" altLang="en-US" sz="900" dirty="0" smtClean="0">
                <a:latin typeface="メイリオ" panose="020B0604030504040204" pitchFamily="50" charset="-128"/>
                <a:ea typeface="メイリオ" panose="020B0604030504040204" pitchFamily="50" charset="-128"/>
              </a:rPr>
              <a:t>（パート、研修生等は含まない）</a:t>
            </a:r>
            <a:endParaRPr kumimoji="1" lang="en-US" altLang="ja-JP" sz="1400" dirty="0" smtClean="0">
              <a:latin typeface="メイリオ" panose="020B0604030504040204" pitchFamily="50" charset="-128"/>
              <a:ea typeface="メイリオ" panose="020B0604030504040204" pitchFamily="50" charset="-128"/>
            </a:endParaRPr>
          </a:p>
        </p:txBody>
      </p:sp>
      <p:sp>
        <p:nvSpPr>
          <p:cNvPr id="16" name="楕円 15"/>
          <p:cNvSpPr/>
          <p:nvPr/>
        </p:nvSpPr>
        <p:spPr>
          <a:xfrm>
            <a:off x="394855" y="7939661"/>
            <a:ext cx="2407533" cy="349822"/>
          </a:xfrm>
          <a:prstGeom prst="ellipse">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補 助 率</a:t>
            </a:r>
            <a:endParaRPr kumimoji="1" lang="ja-JP" altLang="en-US"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sp>
        <p:nvSpPr>
          <p:cNvPr id="17" name="楕円 16"/>
          <p:cNvSpPr/>
          <p:nvPr/>
        </p:nvSpPr>
        <p:spPr>
          <a:xfrm>
            <a:off x="384458" y="4690832"/>
            <a:ext cx="2396974" cy="349822"/>
          </a:xfrm>
          <a:prstGeom prst="ellipse">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事業主体</a:t>
            </a:r>
            <a:endParaRPr kumimoji="1" lang="ja-JP" altLang="en-US"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sp>
        <p:nvSpPr>
          <p:cNvPr id="19" name="テキスト ボックス 18"/>
          <p:cNvSpPr txBox="1"/>
          <p:nvPr/>
        </p:nvSpPr>
        <p:spPr>
          <a:xfrm>
            <a:off x="4675909" y="2529"/>
            <a:ext cx="2182091" cy="276999"/>
          </a:xfrm>
          <a:prstGeom prst="rect">
            <a:avLst/>
          </a:prstGeom>
          <a:noFill/>
        </p:spPr>
        <p:txBody>
          <a:bodyPr wrap="square" rtlCol="0">
            <a:spAutoFit/>
          </a:bodyPr>
          <a:lstStyle/>
          <a:p>
            <a:r>
              <a:rPr kumimoji="1" lang="en-US" altLang="ja-JP" sz="1200" dirty="0" smtClean="0">
                <a:latin typeface="HGS創英角ｺﾞｼｯｸUB" panose="020B0900000000000000" pitchFamily="50" charset="-128"/>
                <a:ea typeface="HGS創英角ｺﾞｼｯｸUB" panose="020B0900000000000000" pitchFamily="50" charset="-128"/>
              </a:rPr>
              <a:t>R6.4.10   </a:t>
            </a:r>
            <a:r>
              <a:rPr kumimoji="1" lang="ja-JP" altLang="en-US" sz="1200" dirty="0" smtClean="0">
                <a:latin typeface="HGS創英角ｺﾞｼｯｸUB" panose="020B0900000000000000" pitchFamily="50" charset="-128"/>
                <a:ea typeface="HGS創英角ｺﾞｼｯｸUB" panose="020B0900000000000000" pitchFamily="50" charset="-128"/>
              </a:rPr>
              <a:t>熊本県 農産園芸課</a:t>
            </a:r>
            <a:endParaRPr kumimoji="1" lang="ja-JP" altLang="en-US" sz="1200" dirty="0">
              <a:latin typeface="HGS創英角ｺﾞｼｯｸUB" panose="020B0900000000000000" pitchFamily="50" charset="-128"/>
              <a:ea typeface="HGS創英角ｺﾞｼｯｸUB" panose="020B0900000000000000" pitchFamily="50" charset="-128"/>
            </a:endParaRPr>
          </a:p>
        </p:txBody>
      </p:sp>
      <p:sp>
        <p:nvSpPr>
          <p:cNvPr id="20" name="角丸四角形 19"/>
          <p:cNvSpPr/>
          <p:nvPr/>
        </p:nvSpPr>
        <p:spPr>
          <a:xfrm>
            <a:off x="84220" y="9260760"/>
            <a:ext cx="6638696" cy="618452"/>
          </a:xfrm>
          <a:prstGeom prst="roundRect">
            <a:avLst>
              <a:gd name="adj" fmla="val 6141"/>
            </a:avLst>
          </a:prstGeom>
          <a:gradFill>
            <a:gsLst>
              <a:gs pos="0">
                <a:srgbClr val="99FF66"/>
              </a:gs>
              <a:gs pos="50000">
                <a:srgbClr val="CCFFCC"/>
              </a:gs>
              <a:gs pos="100000">
                <a:srgbClr val="99FF66"/>
              </a:gs>
            </a:gsLst>
          </a:gradFill>
          <a:ln>
            <a:noFill/>
          </a:ln>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600" u="sng" dirty="0">
                <a:latin typeface="BIZ UDPゴシック" panose="020B0400000000000000" pitchFamily="50" charset="-128"/>
                <a:ea typeface="BIZ UDPゴシック" panose="020B0400000000000000" pitchFamily="50" charset="-128"/>
              </a:rPr>
              <a:t>申込</a:t>
            </a:r>
            <a:r>
              <a:rPr kumimoji="1" lang="ja-JP" altLang="en-US" sz="1600" u="sng" dirty="0" smtClean="0">
                <a:latin typeface="BIZ UDPゴシック" panose="020B0400000000000000" pitchFamily="50" charset="-128"/>
                <a:ea typeface="BIZ UDPゴシック" panose="020B0400000000000000" pitchFamily="50" charset="-128"/>
              </a:rPr>
              <a:t>期限　令和</a:t>
            </a:r>
            <a:r>
              <a:rPr kumimoji="1" lang="ja-JP" altLang="en-US" sz="1600" u="sng" smtClean="0">
                <a:latin typeface="BIZ UDPゴシック" panose="020B0400000000000000" pitchFamily="50" charset="-128"/>
                <a:ea typeface="BIZ UDPゴシック" panose="020B0400000000000000" pitchFamily="50" charset="-128"/>
              </a:rPr>
              <a:t>６年５月</a:t>
            </a:r>
            <a:r>
              <a:rPr kumimoji="1" lang="ja-JP" altLang="en-US" sz="1600" u="sng">
                <a:latin typeface="BIZ UDPゴシック" panose="020B0400000000000000" pitchFamily="50" charset="-128"/>
                <a:ea typeface="BIZ UDPゴシック" panose="020B0400000000000000" pitchFamily="50" charset="-128"/>
              </a:rPr>
              <a:t>１０</a:t>
            </a:r>
            <a:r>
              <a:rPr kumimoji="1" lang="ja-JP" altLang="en-US" sz="1600" u="sng" smtClean="0">
                <a:latin typeface="BIZ UDPゴシック" panose="020B0400000000000000" pitchFamily="50" charset="-128"/>
                <a:ea typeface="BIZ UDPゴシック" panose="020B0400000000000000" pitchFamily="50" charset="-128"/>
              </a:rPr>
              <a:t>日</a:t>
            </a:r>
            <a:r>
              <a:rPr kumimoji="1" lang="ja-JP" altLang="en-US" sz="1600" u="sng" dirty="0" smtClean="0">
                <a:latin typeface="BIZ UDPゴシック" panose="020B0400000000000000" pitchFamily="50" charset="-128"/>
                <a:ea typeface="BIZ UDPゴシック" panose="020B0400000000000000" pitchFamily="50" charset="-128"/>
              </a:rPr>
              <a:t>（金）　熊本県農産園芸課　必着</a:t>
            </a:r>
            <a:endParaRPr kumimoji="1" lang="en-US" altLang="ja-JP" sz="1600" u="sng" dirty="0" smtClean="0">
              <a:latin typeface="BIZ UDPゴシック" panose="020B0400000000000000" pitchFamily="50" charset="-128"/>
              <a:ea typeface="BIZ UDPゴシック" panose="020B0400000000000000" pitchFamily="50" charset="-128"/>
            </a:endParaRPr>
          </a:p>
          <a:p>
            <a:pPr>
              <a:spcBef>
                <a:spcPts val="600"/>
              </a:spcBef>
            </a:pPr>
            <a:r>
              <a:rPr kumimoji="1" lang="ja-JP" altLang="en-US" sz="1200" dirty="0" smtClean="0">
                <a:latin typeface="BIZ UDPゴシック" panose="020B0400000000000000" pitchFamily="50" charset="-128"/>
                <a:ea typeface="BIZ UDPゴシック" panose="020B0400000000000000" pitchFamily="50" charset="-128"/>
              </a:rPr>
              <a:t>お問合せ先　熊本県　農林水産部生産経営局　農産園芸課　</a:t>
            </a:r>
            <a:r>
              <a:rPr kumimoji="1" lang="en-US" altLang="ja-JP" sz="1200" dirty="0" smtClean="0">
                <a:latin typeface="BIZ UDPゴシック" panose="020B0400000000000000" pitchFamily="50" charset="-128"/>
                <a:ea typeface="BIZ UDPゴシック" panose="020B0400000000000000" pitchFamily="50" charset="-128"/>
              </a:rPr>
              <a:t>TEL 096-333-2392</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7775127" y="2033711"/>
            <a:ext cx="3844641" cy="276999"/>
          </a:xfrm>
          <a:prstGeom prst="rect">
            <a:avLst/>
          </a:prstGeom>
          <a:noFill/>
        </p:spPr>
        <p:txBody>
          <a:bodyPr wrap="square" rtlCol="0">
            <a:spAutoFit/>
          </a:bodyPr>
          <a:lstStyle/>
          <a:p>
            <a:r>
              <a:rPr kumimoji="1" lang="en-US" altLang="ja-JP" sz="1200" u="sng" dirty="0" smtClean="0">
                <a:latin typeface="ＭＳ Ｐゴシック" panose="020B0600070205080204" pitchFamily="50" charset="-128"/>
                <a:ea typeface="ＭＳ Ｐゴシック" panose="020B0600070205080204" pitchFamily="50" charset="-128"/>
              </a:rPr>
              <a:t>※R3</a:t>
            </a:r>
            <a:r>
              <a:rPr kumimoji="1" lang="ja-JP" altLang="en-US" sz="1200" u="sng" dirty="0" smtClean="0">
                <a:latin typeface="ＭＳ Ｐゴシック" panose="020B0600070205080204" pitchFamily="50" charset="-128"/>
                <a:ea typeface="ＭＳ Ｐゴシック" panose="020B0600070205080204" pitchFamily="50" charset="-128"/>
              </a:rPr>
              <a:t>年</a:t>
            </a:r>
            <a:r>
              <a:rPr kumimoji="1" lang="en-US" altLang="ja-JP" sz="1200" u="sng" dirty="0" smtClean="0">
                <a:latin typeface="ＭＳ Ｐゴシック" panose="020B0600070205080204" pitchFamily="50" charset="-128"/>
                <a:ea typeface="ＭＳ Ｐゴシック" panose="020B0600070205080204" pitchFamily="50" charset="-128"/>
              </a:rPr>
              <a:t>12</a:t>
            </a:r>
            <a:r>
              <a:rPr kumimoji="1" lang="ja-JP" altLang="en-US" sz="1200" u="sng" dirty="0" smtClean="0">
                <a:latin typeface="ＭＳ Ｐゴシック" panose="020B0600070205080204" pitchFamily="50" charset="-128"/>
                <a:ea typeface="ＭＳ Ｐゴシック" panose="020B0600070205080204" pitchFamily="50" charset="-128"/>
              </a:rPr>
              <a:t>月</a:t>
            </a:r>
            <a:r>
              <a:rPr kumimoji="1" lang="en-US" altLang="ja-JP" sz="1200" u="sng" dirty="0" smtClean="0">
                <a:latin typeface="ＭＳ Ｐゴシック" panose="020B0600070205080204" pitchFamily="50" charset="-128"/>
                <a:ea typeface="ＭＳ Ｐゴシック" panose="020B0600070205080204" pitchFamily="50" charset="-128"/>
              </a:rPr>
              <a:t>21</a:t>
            </a:r>
            <a:r>
              <a:rPr kumimoji="1" lang="ja-JP" altLang="en-US" sz="1200" u="sng" dirty="0" smtClean="0">
                <a:latin typeface="ＭＳ Ｐゴシック" panose="020B0600070205080204" pitchFamily="50" charset="-128"/>
                <a:ea typeface="ＭＳ Ｐゴシック" panose="020B0600070205080204" pitchFamily="50" charset="-128"/>
              </a:rPr>
              <a:t>日～</a:t>
            </a:r>
            <a:r>
              <a:rPr kumimoji="1" lang="en-US" altLang="ja-JP" sz="1200" u="sng" dirty="0" smtClean="0">
                <a:latin typeface="ＭＳ Ｐゴシック" panose="020B0600070205080204" pitchFamily="50" charset="-128"/>
                <a:ea typeface="ＭＳ Ｐゴシック" panose="020B0600070205080204" pitchFamily="50" charset="-128"/>
              </a:rPr>
              <a:t>R4</a:t>
            </a:r>
            <a:r>
              <a:rPr kumimoji="1" lang="ja-JP" altLang="en-US" sz="1200" u="sng" dirty="0" smtClean="0">
                <a:latin typeface="ＭＳ Ｐゴシック" panose="020B0600070205080204" pitchFamily="50" charset="-128"/>
                <a:ea typeface="ＭＳ Ｐゴシック" panose="020B0600070205080204" pitchFamily="50" charset="-128"/>
              </a:rPr>
              <a:t>年</a:t>
            </a:r>
            <a:r>
              <a:rPr kumimoji="1" lang="en-US" altLang="ja-JP" sz="1200" u="sng" dirty="0">
                <a:latin typeface="ＭＳ Ｐゴシック" panose="020B0600070205080204" pitchFamily="50" charset="-128"/>
                <a:ea typeface="ＭＳ Ｐゴシック" panose="020B0600070205080204" pitchFamily="50" charset="-128"/>
              </a:rPr>
              <a:t>3</a:t>
            </a:r>
            <a:r>
              <a:rPr kumimoji="1" lang="ja-JP" altLang="en-US" sz="1200" u="sng" dirty="0" smtClean="0">
                <a:latin typeface="ＭＳ Ｐゴシック" panose="020B0600070205080204" pitchFamily="50" charset="-128"/>
                <a:ea typeface="ＭＳ Ｐゴシック" panose="020B0600070205080204" pitchFamily="50" charset="-128"/>
              </a:rPr>
              <a:t>月</a:t>
            </a:r>
            <a:r>
              <a:rPr kumimoji="1" lang="en-US" altLang="ja-JP" sz="1200" u="sng" dirty="0" smtClean="0">
                <a:latin typeface="ＭＳ Ｐゴシック" panose="020B0600070205080204" pitchFamily="50" charset="-128"/>
                <a:ea typeface="ＭＳ Ｐゴシック" panose="020B0600070205080204" pitchFamily="50" charset="-128"/>
              </a:rPr>
              <a:t>31</a:t>
            </a:r>
            <a:r>
              <a:rPr kumimoji="1" lang="ja-JP" altLang="en-US" sz="1200" u="sng" dirty="0" smtClean="0">
                <a:latin typeface="ＭＳ Ｐゴシック" panose="020B0600070205080204" pitchFamily="50" charset="-128"/>
                <a:ea typeface="ＭＳ Ｐゴシック" panose="020B0600070205080204" pitchFamily="50" charset="-128"/>
              </a:rPr>
              <a:t>日までの活動が助成対象</a:t>
            </a:r>
            <a:endParaRPr kumimoji="1" lang="ja-JP" altLang="en-US" sz="1200" u="sng" dirty="0">
              <a:latin typeface="ＭＳ Ｐゴシック" panose="020B0600070205080204" pitchFamily="50" charset="-128"/>
              <a:ea typeface="ＭＳ Ｐゴシック" panose="020B0600070205080204" pitchFamily="50" charset="-128"/>
            </a:endParaRPr>
          </a:p>
        </p:txBody>
      </p:sp>
      <p:sp>
        <p:nvSpPr>
          <p:cNvPr id="23" name="角丸四角形 22"/>
          <p:cNvSpPr/>
          <p:nvPr/>
        </p:nvSpPr>
        <p:spPr>
          <a:xfrm>
            <a:off x="105009" y="7060636"/>
            <a:ext cx="6617907" cy="788811"/>
          </a:xfrm>
          <a:prstGeom prst="roundRect">
            <a:avLst>
              <a:gd name="adj" fmla="val 6141"/>
            </a:avLst>
          </a:prstGeom>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endParaRPr kumimoji="1" lang="en-US" altLang="ja-JP" sz="1100" dirty="0" smtClean="0"/>
          </a:p>
          <a:p>
            <a:pPr>
              <a:spcBef>
                <a:spcPts val="600"/>
              </a:spcBef>
            </a:pPr>
            <a:r>
              <a:rPr kumimoji="1" lang="ja-JP" altLang="en-US" sz="1200" dirty="0" smtClean="0">
                <a:latin typeface="メイリオ" panose="020B0604030504040204" pitchFamily="50" charset="-128"/>
                <a:ea typeface="メイリオ" panose="020B0604030504040204" pitchFamily="50" charset="-128"/>
              </a:rPr>
              <a:t> 　令和</a:t>
            </a:r>
            <a:r>
              <a:rPr kumimoji="1" lang="ja-JP" altLang="en-US" sz="1200" dirty="0">
                <a:latin typeface="メイリオ" panose="020B0604030504040204" pitchFamily="50" charset="-128"/>
                <a:ea typeface="メイリオ" panose="020B0604030504040204" pitchFamily="50" charset="-128"/>
              </a:rPr>
              <a:t>６</a:t>
            </a:r>
            <a:r>
              <a:rPr kumimoji="1" lang="ja-JP" altLang="en-US" sz="1200" dirty="0" smtClean="0">
                <a:latin typeface="メイリオ" panose="020B0604030504040204" pitchFamily="50" charset="-128"/>
                <a:ea typeface="メイリオ" panose="020B0604030504040204" pitchFamily="50" charset="-128"/>
              </a:rPr>
              <a:t>年４月１日から令和７年３月３１日</a:t>
            </a:r>
            <a:endParaRPr kumimoji="1" lang="en-US" altLang="ja-JP" sz="1200" dirty="0" smtClean="0">
              <a:latin typeface="メイリオ" panose="020B0604030504040204" pitchFamily="50" charset="-128"/>
              <a:ea typeface="メイリオ" panose="020B0604030504040204" pitchFamily="50" charset="-128"/>
            </a:endParaRPr>
          </a:p>
          <a:p>
            <a:pPr>
              <a:spcBef>
                <a:spcPts val="600"/>
              </a:spcBef>
            </a:pPr>
            <a:r>
              <a:rPr kumimoji="1" lang="ja-JP" altLang="en-US" sz="1000" dirty="0" smtClean="0">
                <a:latin typeface="メイリオ" panose="020B0604030504040204" pitchFamily="50" charset="-128"/>
                <a:ea typeface="メイリオ" panose="020B0604030504040204" pitchFamily="50" charset="-128"/>
              </a:rPr>
              <a:t>　　　</a:t>
            </a:r>
            <a:r>
              <a:rPr lang="ja-JP" altLang="ja-JP" sz="1100" u="sng"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上記期間に実施した活動については、交付決定前</a:t>
            </a:r>
            <a:r>
              <a:rPr lang="ja-JP" altLang="ja-JP" sz="1100" u="sng"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でも遡って</a:t>
            </a:r>
            <a:r>
              <a:rPr kumimoji="1" lang="ja-JP" altLang="en-US" sz="1100" u="sng" dirty="0" smtClean="0">
                <a:solidFill>
                  <a:srgbClr val="FF0000"/>
                </a:solidFill>
                <a:latin typeface="メイリオ" panose="020B0604030504040204" pitchFamily="50" charset="-128"/>
                <a:ea typeface="メイリオ" panose="020B0604030504040204" pitchFamily="50" charset="-128"/>
              </a:rPr>
              <a:t>補助対象となります。</a:t>
            </a:r>
            <a:endParaRPr kumimoji="1" lang="en-US" altLang="ja-JP" sz="1100" u="sng" dirty="0" smtClean="0">
              <a:solidFill>
                <a:srgbClr val="FF0000"/>
              </a:solidFill>
              <a:latin typeface="メイリオ" panose="020B0604030504040204" pitchFamily="50" charset="-128"/>
              <a:ea typeface="メイリオ" panose="020B0604030504040204" pitchFamily="50" charset="-128"/>
            </a:endParaRPr>
          </a:p>
        </p:txBody>
      </p:sp>
      <p:sp>
        <p:nvSpPr>
          <p:cNvPr id="24" name="楕円 23"/>
          <p:cNvSpPr/>
          <p:nvPr/>
        </p:nvSpPr>
        <p:spPr>
          <a:xfrm>
            <a:off x="394855" y="6885725"/>
            <a:ext cx="2407364" cy="349822"/>
          </a:xfrm>
          <a:prstGeom prst="ellipse">
            <a:avLst/>
          </a:prstGeom>
          <a:solidFill>
            <a:srgbClr val="FFFF00"/>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補助対象期間</a:t>
            </a:r>
            <a:endParaRPr kumimoji="1" lang="ja-JP" altLang="en-US"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3119441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773</TotalTime>
  <Words>68</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BIZ UDPゴシック</vt:lpstr>
      <vt:lpstr>HGP創英角ｺﾞｼｯｸUB</vt:lpstr>
      <vt:lpstr>HGP創英角ﾎﾟｯﾌﾟ体</vt:lpstr>
      <vt:lpstr>HGS創英角ｺﾞｼｯｸUB</vt:lpstr>
      <vt:lpstr>ＭＳ Ｐゴシック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4810414</cp:lastModifiedBy>
  <cp:revision>52</cp:revision>
  <cp:lastPrinted>2024-04-03T06:50:24Z</cp:lastPrinted>
  <dcterms:created xsi:type="dcterms:W3CDTF">2021-12-22T11:00:57Z</dcterms:created>
  <dcterms:modified xsi:type="dcterms:W3CDTF">2024-04-09T09:03:15Z</dcterms:modified>
</cp:coreProperties>
</file>